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8288000" cy="10287000"/>
  <p:notesSz cx="6858000" cy="9144000"/>
  <p:embeddedFontLst>
    <p:embeddedFont>
      <p:font typeface="Dreaming Outloud Sans" pitchFamily="2" charset="77"/>
      <p:regular r:id="rId46"/>
    </p:embeddedFont>
    <p:embeddedFont>
      <p:font typeface="Montserrat" pitchFamily="2" charset="77"/>
      <p:regular r:id="rId47"/>
      <p:bold r:id="rId48"/>
      <p:italic r:id="rId49"/>
      <p:boldItalic r:id="rId50"/>
    </p:embeddedFont>
    <p:embeddedFont>
      <p:font typeface="Montserrat Bold" pitchFamily="2" charset="77"/>
      <p:regular r:id="rId51"/>
      <p:bold r:id="rId52"/>
    </p:embeddedFont>
    <p:embeddedFont>
      <p:font typeface="Montserrat Bold Italics" pitchFamily="2" charset="77"/>
      <p:regular r:id="rId53"/>
      <p:bold r:id="rId54"/>
      <p:italic r:id="rId55"/>
      <p:boldItalic r:id="rId56"/>
    </p:embeddedFont>
    <p:embeddedFont>
      <p:font typeface="Montserrat Classic Bold" pitchFamily="2" charset="77"/>
      <p:regular r:id="rId57"/>
      <p:bold r:id="rId58"/>
    </p:embeddedFont>
    <p:embeddedFont>
      <p:font typeface="Montserrat Italics" pitchFamily="2" charset="77"/>
      <p:regular r:id="rId59"/>
      <p: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574" autoAdjust="0"/>
  </p:normalViewPr>
  <p:slideViewPr>
    <p:cSldViewPr>
      <p:cViewPr varScale="1">
        <p:scale>
          <a:sx n="70" d="100"/>
          <a:sy n="70" d="100"/>
        </p:scale>
        <p:origin x="74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ww.internationalwomensday.com/Resources" TargetMode="External"/><Relationship Id="rId5" Type="http://schemas.openxmlformats.org/officeDocument/2006/relationships/hyperlink" Target="https://www.internationalwomensday.com/115years" TargetMode="Externa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696" r="-801" b="-9696"/>
            </a:stretch>
          </a:blipFill>
        </p:spPr>
        <p:txBody>
          <a:bodyPr/>
          <a:lstStyle/>
          <a:p>
            <a:endParaRPr lang="en-US"/>
          </a:p>
        </p:txBody>
      </p:sp>
      <p:grpSp>
        <p:nvGrpSpPr>
          <p:cNvPr id="3" name="Group 3"/>
          <p:cNvGrpSpPr/>
          <p:nvPr/>
        </p:nvGrpSpPr>
        <p:grpSpPr>
          <a:xfrm>
            <a:off x="-160171" y="0"/>
            <a:ext cx="18608341" cy="10562035"/>
            <a:chOff x="0" y="0"/>
            <a:chExt cx="4900962" cy="2781771"/>
          </a:xfrm>
        </p:grpSpPr>
        <p:sp>
          <p:nvSpPr>
            <p:cNvPr id="4" name="Freeform 4"/>
            <p:cNvSpPr/>
            <p:nvPr/>
          </p:nvSpPr>
          <p:spPr>
            <a:xfrm>
              <a:off x="0" y="0"/>
              <a:ext cx="4900962" cy="2781771"/>
            </a:xfrm>
            <a:custGeom>
              <a:avLst/>
              <a:gdLst/>
              <a:ahLst/>
              <a:cxnLst/>
              <a:rect l="l" t="t" r="r" b="b"/>
              <a:pathLst>
                <a:path w="4900962" h="2781771">
                  <a:moveTo>
                    <a:pt x="0" y="0"/>
                  </a:moveTo>
                  <a:lnTo>
                    <a:pt x="4900962" y="0"/>
                  </a:lnTo>
                  <a:lnTo>
                    <a:pt x="4900962" y="2781771"/>
                  </a:lnTo>
                  <a:lnTo>
                    <a:pt x="0" y="2781771"/>
                  </a:lnTo>
                  <a:close/>
                </a:path>
              </a:pathLst>
            </a:custGeom>
            <a:solidFill>
              <a:srgbClr val="545454">
                <a:alpha val="58824"/>
              </a:srgbClr>
            </a:solidFill>
          </p:spPr>
          <p:txBody>
            <a:bodyPr/>
            <a:lstStyle/>
            <a:p>
              <a:endParaRPr lang="en-US"/>
            </a:p>
          </p:txBody>
        </p:sp>
        <p:sp>
          <p:nvSpPr>
            <p:cNvPr id="5" name="TextBox 5"/>
            <p:cNvSpPr txBox="1"/>
            <p:nvPr/>
          </p:nvSpPr>
          <p:spPr>
            <a:xfrm>
              <a:off x="0" y="-47625"/>
              <a:ext cx="4900962" cy="282939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12052" y="7297687"/>
            <a:ext cx="516648" cy="2383311"/>
            <a:chOff x="0" y="0"/>
            <a:chExt cx="136072" cy="627703"/>
          </a:xfrm>
        </p:grpSpPr>
        <p:sp>
          <p:nvSpPr>
            <p:cNvPr id="7" name="Freeform 7"/>
            <p:cNvSpPr/>
            <p:nvPr/>
          </p:nvSpPr>
          <p:spPr>
            <a:xfrm>
              <a:off x="0" y="0"/>
              <a:ext cx="136072" cy="627703"/>
            </a:xfrm>
            <a:custGeom>
              <a:avLst/>
              <a:gdLst/>
              <a:ahLst/>
              <a:cxnLst/>
              <a:rect l="l" t="t" r="r" b="b"/>
              <a:pathLst>
                <a:path w="136072" h="627703">
                  <a:moveTo>
                    <a:pt x="0" y="0"/>
                  </a:moveTo>
                  <a:lnTo>
                    <a:pt x="136072" y="0"/>
                  </a:lnTo>
                  <a:lnTo>
                    <a:pt x="136072" y="627703"/>
                  </a:lnTo>
                  <a:lnTo>
                    <a:pt x="0" y="627703"/>
                  </a:lnTo>
                  <a:close/>
                </a:path>
              </a:pathLst>
            </a:custGeom>
            <a:solidFill>
              <a:srgbClr val="26BECF"/>
            </a:solidFill>
          </p:spPr>
          <p:txBody>
            <a:bodyPr/>
            <a:lstStyle/>
            <a:p>
              <a:endParaRPr lang="en-US"/>
            </a:p>
          </p:txBody>
        </p:sp>
        <p:sp>
          <p:nvSpPr>
            <p:cNvPr id="8" name="TextBox 8"/>
            <p:cNvSpPr txBox="1"/>
            <p:nvPr/>
          </p:nvSpPr>
          <p:spPr>
            <a:xfrm>
              <a:off x="0" y="-47625"/>
              <a:ext cx="136072" cy="675328"/>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219836" y="7500058"/>
            <a:ext cx="11271124" cy="1350874"/>
          </a:xfrm>
          <a:prstGeom prst="rect">
            <a:avLst/>
          </a:prstGeom>
        </p:spPr>
        <p:txBody>
          <a:bodyPr lIns="0" tIns="0" rIns="0" bIns="0" rtlCol="0" anchor="t">
            <a:spAutoFit/>
          </a:bodyPr>
          <a:lstStyle/>
          <a:p>
            <a:pPr algn="l">
              <a:lnSpc>
                <a:spcPts val="5335"/>
              </a:lnSpc>
            </a:pPr>
            <a:r>
              <a:rPr lang="en-US" sz="4560">
                <a:solidFill>
                  <a:srgbClr val="FFFFFF"/>
                </a:solidFill>
                <a:latin typeface="Montserrat"/>
                <a:ea typeface="Montserrat"/>
                <a:cs typeface="Montserrat"/>
                <a:sym typeface="Montserrat"/>
              </a:rPr>
              <a:t>NAVIGATE </a:t>
            </a:r>
          </a:p>
          <a:p>
            <a:pPr algn="l">
              <a:lnSpc>
                <a:spcPts val="5335"/>
              </a:lnSpc>
            </a:pPr>
            <a:r>
              <a:rPr lang="en-US" sz="4560" b="1">
                <a:solidFill>
                  <a:srgbClr val="FFFFFF"/>
                </a:solidFill>
                <a:latin typeface="Montserrat Bold"/>
                <a:ea typeface="Montserrat Bold"/>
                <a:cs typeface="Montserrat Bold"/>
                <a:sym typeface="Montserrat Bold"/>
              </a:rPr>
              <a:t>COLLEGE TUTORIAL RESOURCE</a:t>
            </a:r>
          </a:p>
        </p:txBody>
      </p:sp>
      <p:sp>
        <p:nvSpPr>
          <p:cNvPr id="10" name="TextBox 10"/>
          <p:cNvSpPr txBox="1"/>
          <p:nvPr/>
        </p:nvSpPr>
        <p:spPr>
          <a:xfrm>
            <a:off x="1219836" y="8989892"/>
            <a:ext cx="6852474" cy="479666"/>
          </a:xfrm>
          <a:prstGeom prst="rect">
            <a:avLst/>
          </a:prstGeom>
        </p:spPr>
        <p:txBody>
          <a:bodyPr lIns="0" tIns="0" rIns="0" bIns="0" rtlCol="0" anchor="t">
            <a:spAutoFit/>
          </a:bodyPr>
          <a:lstStyle/>
          <a:p>
            <a:pPr algn="l">
              <a:lnSpc>
                <a:spcPts val="3881"/>
              </a:lnSpc>
              <a:spcBef>
                <a:spcPct val="0"/>
              </a:spcBef>
            </a:pPr>
            <a:r>
              <a:rPr lang="en-US" sz="2772">
                <a:solidFill>
                  <a:srgbClr val="FFFFFF"/>
                </a:solidFill>
                <a:latin typeface="Montserrat"/>
                <a:ea typeface="Montserrat"/>
                <a:cs typeface="Montserrat"/>
                <a:sym typeface="Montserrat"/>
              </a:rPr>
              <a:t>2025/2026</a:t>
            </a:r>
          </a:p>
        </p:txBody>
      </p:sp>
      <p:grpSp>
        <p:nvGrpSpPr>
          <p:cNvPr id="11" name="Group 11"/>
          <p:cNvGrpSpPr/>
          <p:nvPr/>
        </p:nvGrpSpPr>
        <p:grpSpPr>
          <a:xfrm>
            <a:off x="14100476" y="524351"/>
            <a:ext cx="3481946" cy="1008698"/>
            <a:chOff x="0" y="0"/>
            <a:chExt cx="4642594" cy="1344930"/>
          </a:xfrm>
        </p:grpSpPr>
        <p:sp>
          <p:nvSpPr>
            <p:cNvPr id="12" name="Freeform 12"/>
            <p:cNvSpPr/>
            <p:nvPr/>
          </p:nvSpPr>
          <p:spPr>
            <a:xfrm>
              <a:off x="849647" y="72104"/>
              <a:ext cx="3792948" cy="1107807"/>
            </a:xfrm>
            <a:custGeom>
              <a:avLst/>
              <a:gdLst/>
              <a:ahLst/>
              <a:cxnLst/>
              <a:rect l="l" t="t" r="r" b="b"/>
              <a:pathLst>
                <a:path w="3792948" h="1107807">
                  <a:moveTo>
                    <a:pt x="0" y="0"/>
                  </a:moveTo>
                  <a:lnTo>
                    <a:pt x="3792947" y="0"/>
                  </a:lnTo>
                  <a:lnTo>
                    <a:pt x="3792947" y="1107807"/>
                  </a:lnTo>
                  <a:lnTo>
                    <a:pt x="0" y="1107807"/>
                  </a:lnTo>
                  <a:lnTo>
                    <a:pt x="0" y="0"/>
                  </a:lnTo>
                  <a:close/>
                </a:path>
              </a:pathLst>
            </a:custGeom>
            <a:blipFill>
              <a:blip r:embed="rId3">
                <a:extLst>
                  <a:ext uri="{96DAC541-7B7A-43D3-8B79-37D633B846F1}">
                    <asvg:svgBlip xmlns:asvg="http://schemas.microsoft.com/office/drawing/2016/SVG/main" r:embed="rId4"/>
                  </a:ext>
                </a:extLst>
              </a:blip>
              <a:stretch>
                <a:fillRect l="-18038" b="-8206"/>
              </a:stretch>
            </a:blipFill>
          </p:spPr>
          <p:txBody>
            <a:bodyPr/>
            <a:lstStyle/>
            <a:p>
              <a:endParaRPr lang="en-US"/>
            </a:p>
          </p:txBody>
        </p:sp>
        <p:sp>
          <p:nvSpPr>
            <p:cNvPr id="13" name="Freeform 13"/>
            <p:cNvSpPr/>
            <p:nvPr/>
          </p:nvSpPr>
          <p:spPr>
            <a:xfrm>
              <a:off x="0" y="0"/>
              <a:ext cx="1008698" cy="1344930"/>
            </a:xfrm>
            <a:custGeom>
              <a:avLst/>
              <a:gdLst/>
              <a:ahLst/>
              <a:cxnLst/>
              <a:rect l="l" t="t" r="r" b="b"/>
              <a:pathLst>
                <a:path w="1008698" h="1344930">
                  <a:moveTo>
                    <a:pt x="0" y="0"/>
                  </a:moveTo>
                  <a:lnTo>
                    <a:pt x="1008698" y="0"/>
                  </a:lnTo>
                  <a:lnTo>
                    <a:pt x="1008698" y="1344930"/>
                  </a:lnTo>
                  <a:lnTo>
                    <a:pt x="0" y="1344930"/>
                  </a:lnTo>
                  <a:lnTo>
                    <a:pt x="0" y="0"/>
                  </a:lnTo>
                  <a:close/>
                </a:path>
              </a:pathLst>
            </a:custGeom>
            <a:blipFill>
              <a:blip r:embed="rId5"/>
              <a:stretch>
                <a:fillRect/>
              </a:stretch>
            </a:blipFill>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462885"/>
          </a:xfrm>
          <a:custGeom>
            <a:avLst/>
            <a:gdLst/>
            <a:ahLst/>
            <a:cxnLst/>
            <a:rect l="l" t="t" r="r" b="b"/>
            <a:pathLst>
              <a:path w="18288000" h="10462885">
                <a:moveTo>
                  <a:pt x="0" y="0"/>
                </a:moveTo>
                <a:lnTo>
                  <a:pt x="18288000" y="0"/>
                </a:lnTo>
                <a:lnTo>
                  <a:pt x="18288000" y="10462885"/>
                </a:lnTo>
                <a:lnTo>
                  <a:pt x="0" y="10462885"/>
                </a:lnTo>
                <a:lnTo>
                  <a:pt x="0" y="0"/>
                </a:lnTo>
                <a:close/>
              </a:path>
            </a:pathLst>
          </a:custGeom>
          <a:blipFill>
            <a:blip r:embed="rId2">
              <a:alphaModFix amt="72000"/>
            </a:blip>
            <a:stretch>
              <a:fillRect l="-43730" r="-27690"/>
            </a:stretch>
          </a:blipFill>
        </p:spPr>
        <p:txBody>
          <a:bodyPr/>
          <a:lstStyle/>
          <a:p>
            <a:endParaRPr lang="en-US"/>
          </a:p>
        </p:txBody>
      </p:sp>
      <p:sp>
        <p:nvSpPr>
          <p:cNvPr id="3" name="TextBox 3"/>
          <p:cNvSpPr txBox="1"/>
          <p:nvPr/>
        </p:nvSpPr>
        <p:spPr>
          <a:xfrm>
            <a:off x="1028700" y="6488780"/>
            <a:ext cx="11836425" cy="2535667"/>
          </a:xfrm>
          <a:prstGeom prst="rect">
            <a:avLst/>
          </a:prstGeom>
        </p:spPr>
        <p:txBody>
          <a:bodyPr lIns="0" tIns="0" rIns="0" bIns="0" rtlCol="0" anchor="t">
            <a:spAutoFit/>
          </a:bodyPr>
          <a:lstStyle/>
          <a:p>
            <a:pPr algn="l">
              <a:lnSpc>
                <a:spcPts val="9710"/>
              </a:lnSpc>
            </a:pPr>
            <a:r>
              <a:rPr lang="en-US" sz="10441" b="1">
                <a:solidFill>
                  <a:srgbClr val="FFFFFF"/>
                </a:solidFill>
                <a:latin typeface="Montserrat Bold"/>
                <a:ea typeface="Montserrat Bold"/>
                <a:cs typeface="Montserrat Bold"/>
                <a:sym typeface="Montserrat Bold"/>
              </a:rPr>
              <a:t>INTERNATIONAL </a:t>
            </a:r>
            <a:r>
              <a:rPr lang="en-US" sz="10441">
                <a:solidFill>
                  <a:srgbClr val="FFFFFF"/>
                </a:solidFill>
                <a:latin typeface="Montserrat"/>
                <a:ea typeface="Montserrat"/>
                <a:cs typeface="Montserrat"/>
                <a:sym typeface="Montserrat"/>
              </a:rPr>
              <a:t>WOMEN’S</a:t>
            </a:r>
            <a:r>
              <a:rPr lang="en-US" sz="10441" b="1">
                <a:solidFill>
                  <a:srgbClr val="FFFFFF"/>
                </a:solidFill>
                <a:latin typeface="Montserrat Bold"/>
                <a:ea typeface="Montserrat Bold"/>
                <a:cs typeface="Montserrat Bold"/>
                <a:sym typeface="Montserrat Bold"/>
              </a:rPr>
              <a:t> </a:t>
            </a:r>
            <a:r>
              <a:rPr lang="en-US" sz="10441">
                <a:solidFill>
                  <a:srgbClr val="FFFFFF"/>
                </a:solidFill>
                <a:latin typeface="Montserrat"/>
                <a:ea typeface="Montserrat"/>
                <a:cs typeface="Montserrat"/>
                <a:sym typeface="Montserrat"/>
              </a:rPr>
              <a:t>DAY</a:t>
            </a:r>
            <a:r>
              <a:rPr lang="en-US" sz="10441" b="1">
                <a:solidFill>
                  <a:srgbClr val="FFFFFF"/>
                </a:solidFill>
                <a:latin typeface="Montserrat Bold"/>
                <a:ea typeface="Montserrat Bold"/>
                <a:cs typeface="Montserrat Bold"/>
                <a:sym typeface="Montserrat Bold"/>
              </a:rPr>
              <a:t> </a:t>
            </a:r>
          </a:p>
        </p:txBody>
      </p:sp>
      <p:sp>
        <p:nvSpPr>
          <p:cNvPr id="4" name="TextBox 4"/>
          <p:cNvSpPr txBox="1"/>
          <p:nvPr/>
        </p:nvSpPr>
        <p:spPr>
          <a:xfrm>
            <a:off x="1201470" y="9091122"/>
            <a:ext cx="2995674" cy="327279"/>
          </a:xfrm>
          <a:prstGeom prst="rect">
            <a:avLst/>
          </a:prstGeom>
        </p:spPr>
        <p:txBody>
          <a:bodyPr lIns="0" tIns="0" rIns="0" bIns="0" rtlCol="0" anchor="t">
            <a:spAutoFit/>
          </a:bodyPr>
          <a:lstStyle/>
          <a:p>
            <a:pPr algn="l">
              <a:lnSpc>
                <a:spcPts val="2417"/>
              </a:lnSpc>
            </a:pPr>
            <a:r>
              <a:rPr lang="en-US" sz="2599" b="1">
                <a:solidFill>
                  <a:srgbClr val="FFFFFF"/>
                </a:solidFill>
                <a:latin typeface="Montserrat Bold"/>
                <a:ea typeface="Montserrat Bold"/>
                <a:cs typeface="Montserrat Bold"/>
                <a:sym typeface="Montserrat Bold"/>
              </a:rPr>
              <a:t>#GIVE TO GAIN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31444"/>
            <a:ext cx="18288000" cy="855556"/>
            <a:chOff x="0" y="0"/>
            <a:chExt cx="7410903" cy="346699"/>
          </a:xfrm>
        </p:grpSpPr>
        <p:sp>
          <p:nvSpPr>
            <p:cNvPr id="3" name="Freeform 3"/>
            <p:cNvSpPr/>
            <p:nvPr/>
          </p:nvSpPr>
          <p:spPr>
            <a:xfrm>
              <a:off x="0" y="0"/>
              <a:ext cx="7410903" cy="346699"/>
            </a:xfrm>
            <a:custGeom>
              <a:avLst/>
              <a:gdLst/>
              <a:ahLst/>
              <a:cxnLst/>
              <a:rect l="l" t="t" r="r" b="b"/>
              <a:pathLst>
                <a:path w="7410903" h="346699">
                  <a:moveTo>
                    <a:pt x="0" y="0"/>
                  </a:moveTo>
                  <a:lnTo>
                    <a:pt x="7410903" y="0"/>
                  </a:lnTo>
                  <a:lnTo>
                    <a:pt x="7410903" y="346699"/>
                  </a:lnTo>
                  <a:lnTo>
                    <a:pt x="0" y="346699"/>
                  </a:lnTo>
                  <a:close/>
                </a:path>
              </a:pathLst>
            </a:custGeom>
            <a:gradFill rotWithShape="1">
              <a:gsLst>
                <a:gs pos="0">
                  <a:srgbClr val="224AA8">
                    <a:alpha val="100000"/>
                  </a:srgbClr>
                </a:gs>
                <a:gs pos="100000">
                  <a:srgbClr val="B56FDC">
                    <a:alpha val="100000"/>
                  </a:srgbClr>
                </a:gs>
              </a:gsLst>
              <a:lin ang="0"/>
            </a:gradFill>
          </p:spPr>
          <p:txBody>
            <a:bodyPr/>
            <a:lstStyle/>
            <a:p>
              <a:endParaRPr lang="en-US"/>
            </a:p>
          </p:txBody>
        </p:sp>
        <p:sp>
          <p:nvSpPr>
            <p:cNvPr id="4" name="TextBox 4"/>
            <p:cNvSpPr txBox="1"/>
            <p:nvPr/>
          </p:nvSpPr>
          <p:spPr>
            <a:xfrm>
              <a:off x="0" y="-38100"/>
              <a:ext cx="7410903" cy="38479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635611" y="420337"/>
            <a:ext cx="2265241" cy="608363"/>
          </a:xfrm>
          <a:custGeom>
            <a:avLst/>
            <a:gdLst/>
            <a:ahLst/>
            <a:cxnLst/>
            <a:rect l="l" t="t" r="r" b="b"/>
            <a:pathLst>
              <a:path w="2265241" h="608363">
                <a:moveTo>
                  <a:pt x="0" y="0"/>
                </a:moveTo>
                <a:lnTo>
                  <a:pt x="2265241" y="0"/>
                </a:lnTo>
                <a:lnTo>
                  <a:pt x="2265241" y="608363"/>
                </a:lnTo>
                <a:lnTo>
                  <a:pt x="0" y="608363"/>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515561" y="4286250"/>
            <a:ext cx="15256878" cy="857250"/>
          </a:xfrm>
          <a:prstGeom prst="rect">
            <a:avLst/>
          </a:prstGeom>
        </p:spPr>
        <p:txBody>
          <a:bodyPr lIns="0" tIns="0" rIns="0" bIns="0" rtlCol="0" anchor="t">
            <a:spAutoFit/>
          </a:bodyPr>
          <a:lstStyle/>
          <a:p>
            <a:pPr algn="l">
              <a:lnSpc>
                <a:spcPts val="6600"/>
              </a:lnSpc>
            </a:pPr>
            <a:r>
              <a:rPr lang="en-US" sz="6000" b="1">
                <a:solidFill>
                  <a:srgbClr val="000000"/>
                </a:solidFill>
                <a:latin typeface="Montserrat Bold"/>
                <a:ea typeface="Montserrat Bold"/>
                <a:cs typeface="Montserrat Bold"/>
                <a:sym typeface="Montserrat Bold"/>
              </a:rPr>
              <a:t>LEARNING OBJECTIVES:</a:t>
            </a:r>
          </a:p>
        </p:txBody>
      </p:sp>
      <p:sp>
        <p:nvSpPr>
          <p:cNvPr id="7" name="TextBox 7"/>
          <p:cNvSpPr txBox="1"/>
          <p:nvPr/>
        </p:nvSpPr>
        <p:spPr>
          <a:xfrm>
            <a:off x="1515561" y="5632829"/>
            <a:ext cx="15441095" cy="2217039"/>
          </a:xfrm>
          <a:prstGeom prst="rect">
            <a:avLst/>
          </a:prstGeom>
        </p:spPr>
        <p:txBody>
          <a:bodyPr lIns="0" tIns="0" rIns="0" bIns="0" rtlCol="0" anchor="t">
            <a:spAutoFit/>
          </a:bodyPr>
          <a:lstStyle/>
          <a:p>
            <a:pPr algn="l">
              <a:lnSpc>
                <a:spcPts val="3587"/>
              </a:lnSpc>
            </a:pPr>
            <a:r>
              <a:rPr lang="en-US" sz="2599" b="1" spc="103">
                <a:solidFill>
                  <a:srgbClr val="000000"/>
                </a:solidFill>
                <a:latin typeface="Montserrat Bold"/>
                <a:ea typeface="Montserrat Bold"/>
                <a:cs typeface="Montserrat Bold"/>
                <a:sym typeface="Montserrat Bold"/>
              </a:rPr>
              <a:t>By the end of this session, you will…</a:t>
            </a:r>
          </a:p>
          <a:p>
            <a:pPr marL="561336" lvl="1" indent="-280668" algn="l">
              <a:lnSpc>
                <a:spcPts val="3587"/>
              </a:lnSpc>
              <a:buFont typeface="Arial"/>
              <a:buChar char="•"/>
            </a:pPr>
            <a:r>
              <a:rPr lang="en-US" sz="2599" spc="103">
                <a:solidFill>
                  <a:srgbClr val="000000"/>
                </a:solidFill>
                <a:latin typeface="Montserrat"/>
                <a:ea typeface="Montserrat"/>
                <a:cs typeface="Montserrat"/>
                <a:sym typeface="Montserrat"/>
              </a:rPr>
              <a:t>Understand what International Women’s Day is and why it is celebrated.</a:t>
            </a:r>
          </a:p>
          <a:p>
            <a:pPr marL="561336" lvl="1" indent="-280668" algn="l">
              <a:lnSpc>
                <a:spcPts val="3587"/>
              </a:lnSpc>
              <a:buFont typeface="Arial"/>
              <a:buChar char="•"/>
            </a:pPr>
            <a:r>
              <a:rPr lang="en-US" sz="2599" spc="103">
                <a:solidFill>
                  <a:srgbClr val="000000"/>
                </a:solidFill>
                <a:latin typeface="Montserrat"/>
                <a:ea typeface="Montserrat"/>
                <a:cs typeface="Montserrat"/>
                <a:sym typeface="Montserrat"/>
              </a:rPr>
              <a:t>Recognise the achievements and contributions of women globally and locally.</a:t>
            </a:r>
          </a:p>
          <a:p>
            <a:pPr marL="561336" lvl="1" indent="-280668" algn="l">
              <a:lnSpc>
                <a:spcPts val="3587"/>
              </a:lnSpc>
              <a:buFont typeface="Arial"/>
              <a:buChar char="•"/>
            </a:pPr>
            <a:r>
              <a:rPr lang="en-US" sz="2599" spc="103">
                <a:solidFill>
                  <a:srgbClr val="000000"/>
                </a:solidFill>
                <a:latin typeface="Montserrat"/>
                <a:ea typeface="Montserrat"/>
                <a:cs typeface="Montserrat"/>
                <a:sym typeface="Montserrat"/>
              </a:rPr>
              <a:t>Explore ongoing challenges relating to equality.</a:t>
            </a:r>
          </a:p>
          <a:p>
            <a:pPr marL="561336" lvl="1" indent="-280668" algn="l">
              <a:lnSpc>
                <a:spcPts val="3587"/>
              </a:lnSpc>
              <a:buFont typeface="Arial"/>
              <a:buChar char="•"/>
            </a:pPr>
            <a:r>
              <a:rPr lang="en-US" sz="2599" spc="103">
                <a:solidFill>
                  <a:srgbClr val="000000"/>
                </a:solidFill>
                <a:latin typeface="Montserrat"/>
                <a:ea typeface="Montserrat"/>
                <a:cs typeface="Montserrat"/>
                <a:sym typeface="Montserrat"/>
              </a:rPr>
              <a:t>Reflect on how you can promote respect, fairness, and inclusion.</a:t>
            </a:r>
          </a:p>
        </p:txBody>
      </p:sp>
      <p:sp>
        <p:nvSpPr>
          <p:cNvPr id="8" name="TextBox 8"/>
          <p:cNvSpPr txBox="1"/>
          <p:nvPr/>
        </p:nvSpPr>
        <p:spPr>
          <a:xfrm>
            <a:off x="17208850" y="886206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a:ea typeface="Montserrat"/>
                <a:cs typeface="Montserrat"/>
                <a:sym typeface="Montserrat"/>
              </a:rPr>
              <a:t>|</a:t>
            </a:r>
            <a:r>
              <a:rPr lang="en-US" sz="2400" b="1">
                <a:solidFill>
                  <a:srgbClr val="000000"/>
                </a:solidFill>
                <a:latin typeface="Montserrat Bold"/>
                <a:ea typeface="Montserrat Bold"/>
                <a:cs typeface="Montserrat Bold"/>
                <a:sym typeface="Montserrat Bold"/>
              </a:rPr>
              <a:t> 07</a:t>
            </a:r>
          </a:p>
        </p:txBody>
      </p:sp>
      <p:sp>
        <p:nvSpPr>
          <p:cNvPr id="9" name="Freeform 9"/>
          <p:cNvSpPr/>
          <p:nvPr/>
        </p:nvSpPr>
        <p:spPr>
          <a:xfrm>
            <a:off x="789816" y="420337"/>
            <a:ext cx="4893084" cy="762506"/>
          </a:xfrm>
          <a:custGeom>
            <a:avLst/>
            <a:gdLst/>
            <a:ahLst/>
            <a:cxnLst/>
            <a:rect l="l" t="t" r="r" b="b"/>
            <a:pathLst>
              <a:path w="4893084" h="762506">
                <a:moveTo>
                  <a:pt x="0" y="0"/>
                </a:moveTo>
                <a:lnTo>
                  <a:pt x="4893084" y="0"/>
                </a:lnTo>
                <a:lnTo>
                  <a:pt x="4893084" y="762506"/>
                </a:lnTo>
                <a:lnTo>
                  <a:pt x="0" y="762506"/>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462885"/>
          </a:xfrm>
          <a:custGeom>
            <a:avLst/>
            <a:gdLst/>
            <a:ahLst/>
            <a:cxnLst/>
            <a:rect l="l" t="t" r="r" b="b"/>
            <a:pathLst>
              <a:path w="18288000" h="10462885">
                <a:moveTo>
                  <a:pt x="0" y="0"/>
                </a:moveTo>
                <a:lnTo>
                  <a:pt x="18288000" y="0"/>
                </a:lnTo>
                <a:lnTo>
                  <a:pt x="18288000" y="10462885"/>
                </a:lnTo>
                <a:lnTo>
                  <a:pt x="0" y="10462885"/>
                </a:lnTo>
                <a:lnTo>
                  <a:pt x="0" y="0"/>
                </a:lnTo>
                <a:close/>
              </a:path>
            </a:pathLst>
          </a:custGeom>
          <a:blipFill>
            <a:blip r:embed="rId2">
              <a:alphaModFix amt="72000"/>
            </a:blip>
            <a:stretch>
              <a:fillRect l="-43730" r="-27690"/>
            </a:stretch>
          </a:blipFill>
        </p:spPr>
        <p:txBody>
          <a:bodyPr/>
          <a:lstStyle/>
          <a:p>
            <a:endParaRPr lang="en-US"/>
          </a:p>
        </p:txBody>
      </p:sp>
      <p:grpSp>
        <p:nvGrpSpPr>
          <p:cNvPr id="3" name="Group 3"/>
          <p:cNvGrpSpPr/>
          <p:nvPr/>
        </p:nvGrpSpPr>
        <p:grpSpPr>
          <a:xfrm>
            <a:off x="3590835" y="2285112"/>
            <a:ext cx="11106330" cy="1910626"/>
            <a:chOff x="0" y="0"/>
            <a:chExt cx="2925124" cy="503210"/>
          </a:xfrm>
        </p:grpSpPr>
        <p:sp>
          <p:nvSpPr>
            <p:cNvPr id="4" name="Freeform 4"/>
            <p:cNvSpPr/>
            <p:nvPr/>
          </p:nvSpPr>
          <p:spPr>
            <a:xfrm>
              <a:off x="0" y="0"/>
              <a:ext cx="2925124" cy="503210"/>
            </a:xfrm>
            <a:custGeom>
              <a:avLst/>
              <a:gdLst/>
              <a:ahLst/>
              <a:cxnLst/>
              <a:rect l="l" t="t" r="r" b="b"/>
              <a:pathLst>
                <a:path w="2925124" h="503210">
                  <a:moveTo>
                    <a:pt x="29974" y="0"/>
                  </a:moveTo>
                  <a:lnTo>
                    <a:pt x="2895150" y="0"/>
                  </a:lnTo>
                  <a:cubicBezTo>
                    <a:pt x="2903100" y="0"/>
                    <a:pt x="2910724" y="3158"/>
                    <a:pt x="2916345" y="8779"/>
                  </a:cubicBezTo>
                  <a:cubicBezTo>
                    <a:pt x="2921966" y="14400"/>
                    <a:pt x="2925124" y="22024"/>
                    <a:pt x="2925124" y="29974"/>
                  </a:cubicBezTo>
                  <a:lnTo>
                    <a:pt x="2925124" y="473236"/>
                  </a:lnTo>
                  <a:cubicBezTo>
                    <a:pt x="2925124" y="481186"/>
                    <a:pt x="2921966" y="488810"/>
                    <a:pt x="2916345" y="494431"/>
                  </a:cubicBezTo>
                  <a:cubicBezTo>
                    <a:pt x="2910724" y="500052"/>
                    <a:pt x="2903100" y="503210"/>
                    <a:pt x="2895150" y="503210"/>
                  </a:cubicBezTo>
                  <a:lnTo>
                    <a:pt x="29974" y="503210"/>
                  </a:lnTo>
                  <a:cubicBezTo>
                    <a:pt x="22024" y="503210"/>
                    <a:pt x="14400" y="500052"/>
                    <a:pt x="8779" y="494431"/>
                  </a:cubicBezTo>
                  <a:cubicBezTo>
                    <a:pt x="3158" y="488810"/>
                    <a:pt x="0" y="481186"/>
                    <a:pt x="0" y="473236"/>
                  </a:cubicBezTo>
                  <a:lnTo>
                    <a:pt x="0" y="29974"/>
                  </a:lnTo>
                  <a:cubicBezTo>
                    <a:pt x="0" y="22024"/>
                    <a:pt x="3158" y="14400"/>
                    <a:pt x="8779" y="8779"/>
                  </a:cubicBezTo>
                  <a:cubicBezTo>
                    <a:pt x="14400" y="3158"/>
                    <a:pt x="22024" y="0"/>
                    <a:pt x="29974" y="0"/>
                  </a:cubicBezTo>
                  <a:close/>
                </a:path>
              </a:pathLst>
            </a:custGeom>
            <a:solidFill>
              <a:srgbClr val="333372"/>
            </a:solidFill>
          </p:spPr>
          <p:txBody>
            <a:bodyPr/>
            <a:lstStyle/>
            <a:p>
              <a:endParaRPr lang="en-US"/>
            </a:p>
          </p:txBody>
        </p:sp>
        <p:sp>
          <p:nvSpPr>
            <p:cNvPr id="5" name="TextBox 5"/>
            <p:cNvSpPr txBox="1"/>
            <p:nvPr/>
          </p:nvSpPr>
          <p:spPr>
            <a:xfrm>
              <a:off x="0" y="-38100"/>
              <a:ext cx="2925124" cy="54131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54222" y="413478"/>
            <a:ext cx="17579555" cy="778185"/>
            <a:chOff x="0" y="0"/>
            <a:chExt cx="23439407" cy="1037580"/>
          </a:xfrm>
        </p:grpSpPr>
        <p:sp>
          <p:nvSpPr>
            <p:cNvPr id="7" name="Freeform 7"/>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3"/>
              <a:stretch>
                <a:fillRect/>
              </a:stretch>
            </a:blipFill>
          </p:spPr>
          <p:txBody>
            <a:bodyPr/>
            <a:lstStyle/>
            <a:p>
              <a:endParaRPr lang="en-US"/>
            </a:p>
          </p:txBody>
        </p:sp>
        <p:sp>
          <p:nvSpPr>
            <p:cNvPr id="8" name="Freeform 8"/>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4"/>
              <a:stretch>
                <a:fillRect/>
              </a:stretch>
            </a:blipFill>
          </p:spPr>
          <p:txBody>
            <a:bodyPr/>
            <a:lstStyle/>
            <a:p>
              <a:endParaRPr lang="en-US"/>
            </a:p>
          </p:txBody>
        </p:sp>
      </p:grpSp>
      <p:grpSp>
        <p:nvGrpSpPr>
          <p:cNvPr id="9" name="Group 9"/>
          <p:cNvGrpSpPr/>
          <p:nvPr/>
        </p:nvGrpSpPr>
        <p:grpSpPr>
          <a:xfrm>
            <a:off x="2816760" y="4800478"/>
            <a:ext cx="12654480" cy="3682850"/>
            <a:chOff x="0" y="0"/>
            <a:chExt cx="3332867" cy="969969"/>
          </a:xfrm>
        </p:grpSpPr>
        <p:sp>
          <p:nvSpPr>
            <p:cNvPr id="10" name="Freeform 10"/>
            <p:cNvSpPr/>
            <p:nvPr/>
          </p:nvSpPr>
          <p:spPr>
            <a:xfrm>
              <a:off x="0" y="0"/>
              <a:ext cx="3332867" cy="969969"/>
            </a:xfrm>
            <a:custGeom>
              <a:avLst/>
              <a:gdLst/>
              <a:ahLst/>
              <a:cxnLst/>
              <a:rect l="l" t="t" r="r" b="b"/>
              <a:pathLst>
                <a:path w="3332867" h="969969">
                  <a:moveTo>
                    <a:pt x="26307" y="0"/>
                  </a:moveTo>
                  <a:lnTo>
                    <a:pt x="3306560" y="0"/>
                  </a:lnTo>
                  <a:cubicBezTo>
                    <a:pt x="3313537" y="0"/>
                    <a:pt x="3320228" y="2772"/>
                    <a:pt x="3325162" y="7705"/>
                  </a:cubicBezTo>
                  <a:cubicBezTo>
                    <a:pt x="3330096" y="12639"/>
                    <a:pt x="3332867" y="19330"/>
                    <a:pt x="3332867" y="26307"/>
                  </a:cubicBezTo>
                  <a:lnTo>
                    <a:pt x="3332867" y="943662"/>
                  </a:lnTo>
                  <a:cubicBezTo>
                    <a:pt x="3332867" y="958191"/>
                    <a:pt x="3321089" y="969969"/>
                    <a:pt x="3306560" y="969969"/>
                  </a:cubicBezTo>
                  <a:lnTo>
                    <a:pt x="26307" y="969969"/>
                  </a:lnTo>
                  <a:cubicBezTo>
                    <a:pt x="19330" y="969969"/>
                    <a:pt x="12639" y="967197"/>
                    <a:pt x="7705" y="962264"/>
                  </a:cubicBezTo>
                  <a:cubicBezTo>
                    <a:pt x="2772" y="957330"/>
                    <a:pt x="0" y="950639"/>
                    <a:pt x="0" y="943662"/>
                  </a:cubicBezTo>
                  <a:lnTo>
                    <a:pt x="0" y="26307"/>
                  </a:lnTo>
                  <a:cubicBezTo>
                    <a:pt x="0" y="11778"/>
                    <a:pt x="11778" y="0"/>
                    <a:pt x="26307" y="0"/>
                  </a:cubicBezTo>
                  <a:close/>
                </a:path>
              </a:pathLst>
            </a:custGeom>
            <a:solidFill>
              <a:srgbClr val="FFFFFF"/>
            </a:solidFill>
          </p:spPr>
          <p:txBody>
            <a:bodyPr/>
            <a:lstStyle/>
            <a:p>
              <a:endParaRPr lang="en-US"/>
            </a:p>
          </p:txBody>
        </p:sp>
        <p:sp>
          <p:nvSpPr>
            <p:cNvPr id="11" name="TextBox 11"/>
            <p:cNvSpPr txBox="1"/>
            <p:nvPr/>
          </p:nvSpPr>
          <p:spPr>
            <a:xfrm>
              <a:off x="0" y="-38100"/>
              <a:ext cx="3332867" cy="1008069"/>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4011406" y="2518113"/>
            <a:ext cx="10265188" cy="1384935"/>
          </a:xfrm>
          <a:prstGeom prst="rect">
            <a:avLst/>
          </a:prstGeom>
        </p:spPr>
        <p:txBody>
          <a:bodyPr lIns="0" tIns="0" rIns="0" bIns="0" rtlCol="0" anchor="t">
            <a:spAutoFit/>
          </a:bodyPr>
          <a:lstStyle/>
          <a:p>
            <a:pPr algn="ctr">
              <a:lnSpc>
                <a:spcPts val="3630"/>
              </a:lnSpc>
            </a:pPr>
            <a:r>
              <a:rPr lang="en-US" sz="3300" b="1">
                <a:solidFill>
                  <a:srgbClr val="FFFFFF"/>
                </a:solidFill>
                <a:latin typeface="Montserrat Bold"/>
                <a:ea typeface="Montserrat Bold"/>
                <a:cs typeface="Montserrat Bold"/>
                <a:sym typeface="Montserrat Bold"/>
              </a:rPr>
              <a:t>ICEBREAKER </a:t>
            </a:r>
          </a:p>
          <a:p>
            <a:pPr algn="ctr">
              <a:lnSpc>
                <a:spcPts val="3630"/>
              </a:lnSpc>
            </a:pPr>
            <a:r>
              <a:rPr lang="en-US" sz="3300">
                <a:solidFill>
                  <a:srgbClr val="FFFFFF"/>
                </a:solidFill>
                <a:latin typeface="Montserrat"/>
                <a:ea typeface="Montserrat"/>
                <a:cs typeface="Montserrat"/>
                <a:sym typeface="Montserrat"/>
              </a:rPr>
              <a:t>PICK AN ICEBREAKER TO START THE SESSION THEN MOVE ON TO THE MAIN ACTIVITY</a:t>
            </a:r>
          </a:p>
        </p:txBody>
      </p:sp>
      <p:sp>
        <p:nvSpPr>
          <p:cNvPr id="13" name="TextBox 13"/>
          <p:cNvSpPr txBox="1"/>
          <p:nvPr/>
        </p:nvSpPr>
        <p:spPr>
          <a:xfrm>
            <a:off x="3295956" y="5735123"/>
            <a:ext cx="11696088" cy="1842135"/>
          </a:xfrm>
          <a:prstGeom prst="rect">
            <a:avLst/>
          </a:prstGeom>
        </p:spPr>
        <p:txBody>
          <a:bodyPr lIns="0" tIns="0" rIns="0" bIns="0" rtlCol="0" anchor="t">
            <a:spAutoFit/>
          </a:bodyPr>
          <a:lstStyle/>
          <a:p>
            <a:pPr algn="ctr">
              <a:lnSpc>
                <a:spcPts val="3630"/>
              </a:lnSpc>
            </a:pPr>
            <a:r>
              <a:rPr lang="en-US" sz="3300" b="1">
                <a:solidFill>
                  <a:srgbClr val="333372"/>
                </a:solidFill>
                <a:latin typeface="Montserrat Bold"/>
                <a:ea typeface="Montserrat Bold"/>
                <a:cs typeface="Montserrat Bold"/>
                <a:sym typeface="Montserrat Bold"/>
              </a:rPr>
              <a:t>MAIN ACTIVITY </a:t>
            </a:r>
          </a:p>
          <a:p>
            <a:pPr algn="ctr">
              <a:lnSpc>
                <a:spcPts val="3630"/>
              </a:lnSpc>
            </a:pPr>
            <a:endParaRPr lang="en-US" sz="3300" b="1">
              <a:solidFill>
                <a:srgbClr val="333372"/>
              </a:solidFill>
              <a:latin typeface="Montserrat Bold"/>
              <a:ea typeface="Montserrat Bold"/>
              <a:cs typeface="Montserrat Bold"/>
              <a:sym typeface="Montserrat Bold"/>
            </a:endParaRPr>
          </a:p>
          <a:p>
            <a:pPr algn="ctr">
              <a:lnSpc>
                <a:spcPts val="3630"/>
              </a:lnSpc>
            </a:pPr>
            <a:r>
              <a:rPr lang="en-US" sz="3300">
                <a:solidFill>
                  <a:srgbClr val="333372"/>
                </a:solidFill>
                <a:latin typeface="Montserrat"/>
                <a:ea typeface="Montserrat"/>
                <a:cs typeface="Montserrat"/>
                <a:sym typeface="Montserrat"/>
              </a:rPr>
              <a:t>TODAY WE’LL BE LEARNING ABOUT INTERNATIONAL WOMEN’S DAY. </a:t>
            </a:r>
          </a:p>
        </p:txBody>
      </p:sp>
      <p:sp>
        <p:nvSpPr>
          <p:cNvPr id="14" name="TextBox 14"/>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08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465157" y="4872972"/>
            <a:ext cx="10551815" cy="805871"/>
            <a:chOff x="0" y="0"/>
            <a:chExt cx="4275945" cy="326565"/>
          </a:xfrm>
        </p:grpSpPr>
        <p:sp>
          <p:nvSpPr>
            <p:cNvPr id="3" name="Freeform 3"/>
            <p:cNvSpPr/>
            <p:nvPr/>
          </p:nvSpPr>
          <p:spPr>
            <a:xfrm>
              <a:off x="0" y="0"/>
              <a:ext cx="4275944" cy="326565"/>
            </a:xfrm>
            <a:custGeom>
              <a:avLst/>
              <a:gdLst/>
              <a:ahLst/>
              <a:cxnLst/>
              <a:rect l="l" t="t" r="r" b="b"/>
              <a:pathLst>
                <a:path w="4275944" h="326565">
                  <a:moveTo>
                    <a:pt x="0" y="0"/>
                  </a:moveTo>
                  <a:lnTo>
                    <a:pt x="4275944" y="0"/>
                  </a:lnTo>
                  <a:lnTo>
                    <a:pt x="4275944" y="326565"/>
                  </a:lnTo>
                  <a:lnTo>
                    <a:pt x="0" y="326565"/>
                  </a:lnTo>
                  <a:close/>
                </a:path>
              </a:pathLst>
            </a:custGeom>
            <a:gradFill rotWithShape="1">
              <a:gsLst>
                <a:gs pos="0">
                  <a:srgbClr val="224AA8">
                    <a:alpha val="100000"/>
                  </a:srgbClr>
                </a:gs>
                <a:gs pos="100000">
                  <a:srgbClr val="B56FDC">
                    <a:alpha val="100000"/>
                  </a:srgbClr>
                </a:gs>
              </a:gsLst>
              <a:lin ang="0"/>
            </a:gradFill>
          </p:spPr>
          <p:txBody>
            <a:bodyPr/>
            <a:lstStyle/>
            <a:p>
              <a:endParaRPr lang="en-US"/>
            </a:p>
          </p:txBody>
        </p:sp>
        <p:sp>
          <p:nvSpPr>
            <p:cNvPr id="4" name="TextBox 4"/>
            <p:cNvSpPr txBox="1"/>
            <p:nvPr/>
          </p:nvSpPr>
          <p:spPr>
            <a:xfrm>
              <a:off x="0" y="-38100"/>
              <a:ext cx="4275945" cy="364665"/>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060536" y="9549969"/>
            <a:ext cx="7421593" cy="0"/>
          </a:xfrm>
          <a:prstGeom prst="line">
            <a:avLst/>
          </a:prstGeom>
          <a:ln w="9525" cap="flat">
            <a:solidFill>
              <a:srgbClr val="000000"/>
            </a:solidFill>
            <a:prstDash val="solid"/>
            <a:headEnd type="none" w="sm" len="sm"/>
            <a:tailEnd type="none" w="sm" len="sm"/>
          </a:ln>
        </p:spPr>
        <p:txBody>
          <a:bodyPr/>
          <a:lstStyle/>
          <a:p>
            <a:endParaRPr lang="en-US"/>
          </a:p>
        </p:txBody>
      </p:sp>
      <p:grpSp>
        <p:nvGrpSpPr>
          <p:cNvPr id="6" name="Group 6"/>
          <p:cNvGrpSpPr/>
          <p:nvPr/>
        </p:nvGrpSpPr>
        <p:grpSpPr>
          <a:xfrm>
            <a:off x="0" y="0"/>
            <a:ext cx="8338129" cy="10287000"/>
            <a:chOff x="0" y="0"/>
            <a:chExt cx="812800" cy="1002776"/>
          </a:xfrm>
        </p:grpSpPr>
        <p:sp>
          <p:nvSpPr>
            <p:cNvPr id="7" name="Freeform 7"/>
            <p:cNvSpPr/>
            <p:nvPr/>
          </p:nvSpPr>
          <p:spPr>
            <a:xfrm>
              <a:off x="0" y="0"/>
              <a:ext cx="812800" cy="1002776"/>
            </a:xfrm>
            <a:custGeom>
              <a:avLst/>
              <a:gdLst/>
              <a:ahLst/>
              <a:cxnLst/>
              <a:rect l="l" t="t" r="r" b="b"/>
              <a:pathLst>
                <a:path w="812800" h="1002776">
                  <a:moveTo>
                    <a:pt x="0" y="0"/>
                  </a:moveTo>
                  <a:lnTo>
                    <a:pt x="812800" y="0"/>
                  </a:lnTo>
                  <a:lnTo>
                    <a:pt x="812800" y="1002776"/>
                  </a:lnTo>
                  <a:lnTo>
                    <a:pt x="0" y="1002776"/>
                  </a:lnTo>
                  <a:close/>
                </a:path>
              </a:pathLst>
            </a:custGeom>
            <a:blipFill>
              <a:blip r:embed="rId2"/>
              <a:stretch>
                <a:fillRect l="-65241" r="-11005"/>
              </a:stretch>
            </a:blipFill>
            <a:ln cap="sq">
              <a:noFill/>
              <a:prstDash val="solid"/>
              <a:miter/>
            </a:ln>
          </p:spPr>
          <p:txBody>
            <a:bodyPr/>
            <a:lstStyle/>
            <a:p>
              <a:endParaRPr lang="en-US"/>
            </a:p>
          </p:txBody>
        </p:sp>
      </p:grpSp>
      <p:sp>
        <p:nvSpPr>
          <p:cNvPr id="8" name="Freeform 8"/>
          <p:cNvSpPr/>
          <p:nvPr/>
        </p:nvSpPr>
        <p:spPr>
          <a:xfrm>
            <a:off x="15635611" y="420337"/>
            <a:ext cx="2265241" cy="608363"/>
          </a:xfrm>
          <a:custGeom>
            <a:avLst/>
            <a:gdLst/>
            <a:ahLst/>
            <a:cxnLst/>
            <a:rect l="l" t="t" r="r" b="b"/>
            <a:pathLst>
              <a:path w="2265241" h="608363">
                <a:moveTo>
                  <a:pt x="0" y="0"/>
                </a:moveTo>
                <a:lnTo>
                  <a:pt x="2265241" y="0"/>
                </a:lnTo>
                <a:lnTo>
                  <a:pt x="2265241" y="608363"/>
                </a:lnTo>
                <a:lnTo>
                  <a:pt x="0" y="608363"/>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1" y="326881"/>
            <a:ext cx="2571687" cy="562894"/>
            <a:chOff x="0" y="0"/>
            <a:chExt cx="1113833" cy="228103"/>
          </a:xfrm>
        </p:grpSpPr>
        <p:sp>
          <p:nvSpPr>
            <p:cNvPr id="10" name="Freeform 10"/>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D23A81"/>
            </a:solidFill>
          </p:spPr>
          <p:txBody>
            <a:bodyPr/>
            <a:lstStyle/>
            <a:p>
              <a:endParaRPr lang="en-US"/>
            </a:p>
          </p:txBody>
        </p:sp>
        <p:sp>
          <p:nvSpPr>
            <p:cNvPr id="11" name="TextBox 11"/>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0060536" y="1570473"/>
            <a:ext cx="6983274" cy="2533650"/>
          </a:xfrm>
          <a:prstGeom prst="rect">
            <a:avLst/>
          </a:prstGeom>
        </p:spPr>
        <p:txBody>
          <a:bodyPr lIns="0" tIns="0" rIns="0" bIns="0" rtlCol="0" anchor="t">
            <a:spAutoFit/>
          </a:bodyPr>
          <a:lstStyle/>
          <a:p>
            <a:pPr algn="l">
              <a:lnSpc>
                <a:spcPts val="6600"/>
              </a:lnSpc>
            </a:pPr>
            <a:r>
              <a:rPr lang="en-US" sz="6000" b="1">
                <a:solidFill>
                  <a:srgbClr val="000000"/>
                </a:solidFill>
                <a:latin typeface="Montserrat Bold"/>
                <a:ea typeface="Montserrat Bold"/>
                <a:cs typeface="Montserrat Bold"/>
                <a:sym typeface="Montserrat Bold"/>
              </a:rPr>
              <a:t>WHAT IS </a:t>
            </a:r>
            <a:r>
              <a:rPr lang="en-US" sz="6000">
                <a:solidFill>
                  <a:srgbClr val="000000"/>
                </a:solidFill>
                <a:latin typeface="Montserrat"/>
                <a:ea typeface="Montserrat"/>
                <a:cs typeface="Montserrat"/>
                <a:sym typeface="Montserrat"/>
              </a:rPr>
              <a:t>INTERNATIONAL WOMEN’S DAY?</a:t>
            </a:r>
          </a:p>
        </p:txBody>
      </p:sp>
      <p:sp>
        <p:nvSpPr>
          <p:cNvPr id="13" name="TextBox 13"/>
          <p:cNvSpPr txBox="1"/>
          <p:nvPr/>
        </p:nvSpPr>
        <p:spPr>
          <a:xfrm>
            <a:off x="10060536" y="4459264"/>
            <a:ext cx="7421593" cy="4940808"/>
          </a:xfrm>
          <a:prstGeom prst="rect">
            <a:avLst/>
          </a:prstGeom>
        </p:spPr>
        <p:txBody>
          <a:bodyPr lIns="0" tIns="0" rIns="0" bIns="0" rtlCol="0" anchor="t">
            <a:spAutoFit/>
          </a:bodyPr>
          <a:lstStyle/>
          <a:p>
            <a:pPr algn="l">
              <a:lnSpc>
                <a:spcPts val="3035"/>
              </a:lnSpc>
            </a:pPr>
            <a:r>
              <a:rPr lang="en-US" sz="2199" spc="87">
                <a:solidFill>
                  <a:srgbClr val="000000"/>
                </a:solidFill>
                <a:latin typeface="Montserrat"/>
                <a:ea typeface="Montserrat"/>
                <a:cs typeface="Montserrat"/>
                <a:sym typeface="Montserrat"/>
              </a:rPr>
              <a:t>International Women’s Day (IWD) is celebrated every year on</a:t>
            </a:r>
            <a:r>
              <a:rPr lang="en-US" sz="2199" b="1" spc="87">
                <a:solidFill>
                  <a:srgbClr val="000000"/>
                </a:solidFill>
                <a:latin typeface="Montserrat Bold"/>
                <a:ea typeface="Montserrat Bold"/>
                <a:cs typeface="Montserrat Bold"/>
                <a:sym typeface="Montserrat Bold"/>
              </a:rPr>
              <a:t> 8th March </a:t>
            </a:r>
            <a:r>
              <a:rPr lang="en-US" sz="2199" spc="87">
                <a:solidFill>
                  <a:srgbClr val="000000"/>
                </a:solidFill>
                <a:latin typeface="Montserrat"/>
                <a:ea typeface="Montserrat"/>
                <a:cs typeface="Montserrat"/>
                <a:sym typeface="Montserrat"/>
              </a:rPr>
              <a:t>and has been recognised globally </a:t>
            </a:r>
            <a:r>
              <a:rPr lang="en-US" sz="2199" b="1" spc="87">
                <a:solidFill>
                  <a:srgbClr val="000000"/>
                </a:solidFill>
                <a:latin typeface="Montserrat Bold"/>
                <a:ea typeface="Montserrat Bold"/>
                <a:cs typeface="Montserrat Bold"/>
                <a:sym typeface="Montserrat Bold"/>
              </a:rPr>
              <a:t>since 1911</a:t>
            </a:r>
            <a:r>
              <a:rPr lang="en-US" sz="2199" spc="87">
                <a:solidFill>
                  <a:srgbClr val="000000"/>
                </a:solidFill>
                <a:latin typeface="Montserrat"/>
                <a:ea typeface="Montserrat"/>
                <a:cs typeface="Montserrat"/>
                <a:sym typeface="Montserrat"/>
              </a:rPr>
              <a:t>. It began as part of a movement demanding better working conditions, fair pay, and voting rights for women. </a:t>
            </a:r>
          </a:p>
          <a:p>
            <a:pPr algn="l">
              <a:lnSpc>
                <a:spcPts val="3035"/>
              </a:lnSpc>
            </a:pPr>
            <a:endParaRPr lang="en-US" sz="2199" spc="87">
              <a:solidFill>
                <a:srgbClr val="000000"/>
              </a:solidFill>
              <a:latin typeface="Montserrat"/>
              <a:ea typeface="Montserrat"/>
              <a:cs typeface="Montserrat"/>
              <a:sym typeface="Montserrat"/>
            </a:endParaRPr>
          </a:p>
          <a:p>
            <a:pPr algn="l">
              <a:lnSpc>
                <a:spcPts val="3035"/>
              </a:lnSpc>
            </a:pPr>
            <a:r>
              <a:rPr lang="en-US" sz="2199" spc="87">
                <a:solidFill>
                  <a:srgbClr val="000000"/>
                </a:solidFill>
                <a:latin typeface="Montserrat"/>
                <a:ea typeface="Montserrat"/>
                <a:cs typeface="Montserrat"/>
                <a:sym typeface="Montserrat"/>
              </a:rPr>
              <a:t>Over time, it has grown into a worldwide day of recognition and action.</a:t>
            </a:r>
          </a:p>
          <a:p>
            <a:pPr algn="l">
              <a:lnSpc>
                <a:spcPts val="3035"/>
              </a:lnSpc>
            </a:pPr>
            <a:endParaRPr lang="en-US" sz="2199" spc="87">
              <a:solidFill>
                <a:srgbClr val="000000"/>
              </a:solidFill>
              <a:latin typeface="Montserrat"/>
              <a:ea typeface="Montserrat"/>
              <a:cs typeface="Montserrat"/>
              <a:sym typeface="Montserrat"/>
            </a:endParaRPr>
          </a:p>
          <a:p>
            <a:pPr algn="l">
              <a:lnSpc>
                <a:spcPts val="3035"/>
              </a:lnSpc>
            </a:pPr>
            <a:r>
              <a:rPr lang="en-US" sz="2199" spc="87">
                <a:solidFill>
                  <a:srgbClr val="000000"/>
                </a:solidFill>
                <a:latin typeface="Montserrat"/>
                <a:ea typeface="Montserrat"/>
                <a:cs typeface="Montserrat"/>
                <a:sym typeface="Montserrat"/>
              </a:rPr>
              <a:t>International Women’s Day is not just about history but also understanding where progress has been made and where change is still needed.</a:t>
            </a:r>
          </a:p>
        </p:txBody>
      </p:sp>
      <p:sp>
        <p:nvSpPr>
          <p:cNvPr id="14" name="TextBox 14"/>
          <p:cNvSpPr txBox="1"/>
          <p:nvPr/>
        </p:nvSpPr>
        <p:spPr>
          <a:xfrm>
            <a:off x="17208850" y="886206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a:ea typeface="Montserrat"/>
                <a:cs typeface="Montserrat"/>
                <a:sym typeface="Montserrat"/>
              </a:rPr>
              <a:t>|</a:t>
            </a:r>
            <a:r>
              <a:rPr lang="en-US" sz="2400" b="1">
                <a:solidFill>
                  <a:srgbClr val="000000"/>
                </a:solidFill>
                <a:latin typeface="Montserrat Bold"/>
                <a:ea typeface="Montserrat Bold"/>
                <a:cs typeface="Montserrat Bold"/>
                <a:sym typeface="Montserrat Bold"/>
              </a:rPr>
              <a:t> 09</a:t>
            </a:r>
          </a:p>
        </p:txBody>
      </p:sp>
      <p:sp>
        <p:nvSpPr>
          <p:cNvPr id="15" name="TextBox 15"/>
          <p:cNvSpPr txBox="1"/>
          <p:nvPr/>
        </p:nvSpPr>
        <p:spPr>
          <a:xfrm>
            <a:off x="153511" y="411161"/>
            <a:ext cx="2418175" cy="356235"/>
          </a:xfrm>
          <a:prstGeom prst="rect">
            <a:avLst/>
          </a:prstGeom>
        </p:spPr>
        <p:txBody>
          <a:bodyPr lIns="0" tIns="0" rIns="0" bIns="0" rtlCol="0" anchor="t">
            <a:spAutoFit/>
          </a:bodyPr>
          <a:lstStyle/>
          <a:p>
            <a:pPr algn="l">
              <a:lnSpc>
                <a:spcPts val="2940"/>
              </a:lnSpc>
            </a:pPr>
            <a:r>
              <a:rPr lang="en-US" sz="2100" b="1">
                <a:solidFill>
                  <a:srgbClr val="FFFFFF"/>
                </a:solidFill>
                <a:latin typeface="Montserrat Bold"/>
                <a:ea typeface="Montserrat Bold"/>
                <a:cs typeface="Montserrat Bold"/>
                <a:sym typeface="Montserrat Bold"/>
              </a:rPr>
              <a:t>MAIN ACTIVITY</a:t>
            </a:r>
          </a:p>
        </p:txBody>
      </p:sp>
      <p:sp>
        <p:nvSpPr>
          <p:cNvPr id="16" name="Freeform 16"/>
          <p:cNvSpPr/>
          <p:nvPr/>
        </p:nvSpPr>
        <p:spPr>
          <a:xfrm>
            <a:off x="9517808" y="349455"/>
            <a:ext cx="3467296" cy="540320"/>
          </a:xfrm>
          <a:custGeom>
            <a:avLst/>
            <a:gdLst/>
            <a:ahLst/>
            <a:cxnLst/>
            <a:rect l="l" t="t" r="r" b="b"/>
            <a:pathLst>
              <a:path w="3467296" h="540320">
                <a:moveTo>
                  <a:pt x="0" y="0"/>
                </a:moveTo>
                <a:lnTo>
                  <a:pt x="3467296" y="0"/>
                </a:lnTo>
                <a:lnTo>
                  <a:pt x="3467296" y="540320"/>
                </a:lnTo>
                <a:lnTo>
                  <a:pt x="0" y="54032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6937" y="0"/>
            <a:ext cx="18464937" cy="3758982"/>
            <a:chOff x="0" y="0"/>
            <a:chExt cx="1799960" cy="366425"/>
          </a:xfrm>
        </p:grpSpPr>
        <p:sp>
          <p:nvSpPr>
            <p:cNvPr id="3" name="Freeform 3"/>
            <p:cNvSpPr/>
            <p:nvPr/>
          </p:nvSpPr>
          <p:spPr>
            <a:xfrm>
              <a:off x="0" y="0"/>
              <a:ext cx="1799960" cy="366425"/>
            </a:xfrm>
            <a:custGeom>
              <a:avLst/>
              <a:gdLst/>
              <a:ahLst/>
              <a:cxnLst/>
              <a:rect l="l" t="t" r="r" b="b"/>
              <a:pathLst>
                <a:path w="1799960" h="366425">
                  <a:moveTo>
                    <a:pt x="0" y="0"/>
                  </a:moveTo>
                  <a:lnTo>
                    <a:pt x="1799960" y="0"/>
                  </a:lnTo>
                  <a:lnTo>
                    <a:pt x="1799960" y="366425"/>
                  </a:lnTo>
                  <a:lnTo>
                    <a:pt x="0" y="366425"/>
                  </a:lnTo>
                  <a:close/>
                </a:path>
              </a:pathLst>
            </a:custGeom>
            <a:blipFill>
              <a:blip r:embed="rId2"/>
              <a:stretch>
                <a:fillRect t="-107804" b="-107804"/>
              </a:stretch>
            </a:blipFill>
          </p:spPr>
          <p:txBody>
            <a:bodyPr/>
            <a:lstStyle/>
            <a:p>
              <a:endParaRPr lang="en-US"/>
            </a:p>
          </p:txBody>
        </p:sp>
      </p:grpSp>
      <p:sp>
        <p:nvSpPr>
          <p:cNvPr id="4" name="AutoShape 4"/>
          <p:cNvSpPr/>
          <p:nvPr/>
        </p:nvSpPr>
        <p:spPr>
          <a:xfrm flipV="1">
            <a:off x="1028700" y="9258300"/>
            <a:ext cx="15916048" cy="4762"/>
          </a:xfrm>
          <a:prstGeom prst="line">
            <a:avLst/>
          </a:prstGeom>
          <a:ln w="9525" cap="flat">
            <a:solidFill>
              <a:srgbClr val="000000"/>
            </a:solidFill>
            <a:prstDash val="solid"/>
            <a:headEnd type="none" w="sm" len="sm"/>
            <a:tailEnd type="none" w="sm" len="sm"/>
          </a:ln>
        </p:spPr>
        <p:txBody>
          <a:bodyPr/>
          <a:lstStyle/>
          <a:p>
            <a:endParaRPr lang="en-US"/>
          </a:p>
        </p:txBody>
      </p:sp>
      <p:grpSp>
        <p:nvGrpSpPr>
          <p:cNvPr id="5" name="Group 5"/>
          <p:cNvGrpSpPr/>
          <p:nvPr/>
        </p:nvGrpSpPr>
        <p:grpSpPr>
          <a:xfrm>
            <a:off x="-176937" y="326881"/>
            <a:ext cx="2748624" cy="562894"/>
            <a:chOff x="0" y="0"/>
            <a:chExt cx="1113833" cy="228103"/>
          </a:xfrm>
        </p:grpSpPr>
        <p:sp>
          <p:nvSpPr>
            <p:cNvPr id="6" name="Freeform 6"/>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D23A81"/>
            </a:solidFill>
          </p:spPr>
          <p:txBody>
            <a:bodyPr/>
            <a:lstStyle/>
            <a:p>
              <a:endParaRPr lang="en-US"/>
            </a:p>
          </p:txBody>
        </p:sp>
        <p:sp>
          <p:nvSpPr>
            <p:cNvPr id="7" name="TextBox 7"/>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3667486"/>
            <a:ext cx="18455529" cy="805871"/>
            <a:chOff x="0" y="0"/>
            <a:chExt cx="7478791" cy="326565"/>
          </a:xfrm>
        </p:grpSpPr>
        <p:sp>
          <p:nvSpPr>
            <p:cNvPr id="9" name="Freeform 9"/>
            <p:cNvSpPr/>
            <p:nvPr/>
          </p:nvSpPr>
          <p:spPr>
            <a:xfrm>
              <a:off x="0" y="0"/>
              <a:ext cx="7478791" cy="326565"/>
            </a:xfrm>
            <a:custGeom>
              <a:avLst/>
              <a:gdLst/>
              <a:ahLst/>
              <a:cxnLst/>
              <a:rect l="l" t="t" r="r" b="b"/>
              <a:pathLst>
                <a:path w="7478791" h="326565">
                  <a:moveTo>
                    <a:pt x="0" y="0"/>
                  </a:moveTo>
                  <a:lnTo>
                    <a:pt x="7478791" y="0"/>
                  </a:lnTo>
                  <a:lnTo>
                    <a:pt x="7478791" y="326565"/>
                  </a:lnTo>
                  <a:lnTo>
                    <a:pt x="0" y="326565"/>
                  </a:lnTo>
                  <a:close/>
                </a:path>
              </a:pathLst>
            </a:custGeom>
            <a:gradFill rotWithShape="1">
              <a:gsLst>
                <a:gs pos="0">
                  <a:srgbClr val="224AA8">
                    <a:alpha val="100000"/>
                  </a:srgbClr>
                </a:gs>
                <a:gs pos="100000">
                  <a:srgbClr val="B56FDC">
                    <a:alpha val="100000"/>
                  </a:srgbClr>
                </a:gs>
              </a:gsLst>
              <a:lin ang="0"/>
            </a:gradFill>
          </p:spPr>
          <p:txBody>
            <a:bodyPr/>
            <a:lstStyle/>
            <a:p>
              <a:endParaRPr lang="en-US"/>
            </a:p>
          </p:txBody>
        </p:sp>
        <p:sp>
          <p:nvSpPr>
            <p:cNvPr id="10" name="TextBox 10"/>
            <p:cNvSpPr txBox="1"/>
            <p:nvPr/>
          </p:nvSpPr>
          <p:spPr>
            <a:xfrm>
              <a:off x="0" y="-38100"/>
              <a:ext cx="7478791" cy="364665"/>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1362599" y="5832320"/>
            <a:ext cx="5706294" cy="2003824"/>
          </a:xfrm>
          <a:prstGeom prst="rect">
            <a:avLst/>
          </a:prstGeom>
        </p:spPr>
        <p:txBody>
          <a:bodyPr lIns="0" tIns="0" rIns="0" bIns="0" rtlCol="0" anchor="t">
            <a:spAutoFit/>
          </a:bodyPr>
          <a:lstStyle/>
          <a:p>
            <a:pPr algn="l">
              <a:lnSpc>
                <a:spcPts val="5259"/>
              </a:lnSpc>
            </a:pPr>
            <a:r>
              <a:rPr lang="en-US" sz="4781" b="1">
                <a:solidFill>
                  <a:srgbClr val="000000"/>
                </a:solidFill>
                <a:latin typeface="Montserrat Bold"/>
                <a:ea typeface="Montserrat Bold"/>
                <a:cs typeface="Montserrat Bold"/>
                <a:sym typeface="Montserrat Bold"/>
              </a:rPr>
              <a:t>CELEBRATING </a:t>
            </a:r>
            <a:r>
              <a:rPr lang="en-US" sz="4781">
                <a:solidFill>
                  <a:srgbClr val="000000"/>
                </a:solidFill>
                <a:latin typeface="Montserrat"/>
                <a:ea typeface="Montserrat"/>
                <a:cs typeface="Montserrat"/>
                <a:sym typeface="Montserrat"/>
              </a:rPr>
              <a:t>ACHIEVEMENT: BIG OR SMALL</a:t>
            </a:r>
          </a:p>
        </p:txBody>
      </p:sp>
      <p:sp>
        <p:nvSpPr>
          <p:cNvPr id="12" name="TextBox 12"/>
          <p:cNvSpPr txBox="1"/>
          <p:nvPr/>
        </p:nvSpPr>
        <p:spPr>
          <a:xfrm>
            <a:off x="7316792" y="4868150"/>
            <a:ext cx="10238059" cy="3962019"/>
          </a:xfrm>
          <a:prstGeom prst="rect">
            <a:avLst/>
          </a:prstGeom>
        </p:spPr>
        <p:txBody>
          <a:bodyPr lIns="0" tIns="0" rIns="0" bIns="0" rtlCol="0" anchor="t">
            <a:spAutoFit/>
          </a:bodyPr>
          <a:lstStyle/>
          <a:p>
            <a:pPr algn="l">
              <a:lnSpc>
                <a:spcPts val="2897"/>
              </a:lnSpc>
            </a:pPr>
            <a:r>
              <a:rPr lang="en-US" sz="2099" spc="83">
                <a:solidFill>
                  <a:srgbClr val="000000"/>
                </a:solidFill>
                <a:latin typeface="Montserrat"/>
                <a:ea typeface="Montserrat"/>
                <a:cs typeface="Montserrat"/>
                <a:sym typeface="Montserrat"/>
              </a:rPr>
              <a:t>International Women’s Day is not only about world leaders or celebrities. It is about recognising the achievements of women in all areas of life, including those in our own families, communities, and workplaces.</a:t>
            </a:r>
          </a:p>
          <a:p>
            <a:pPr algn="l">
              <a:lnSpc>
                <a:spcPts val="2897"/>
              </a:lnSpc>
            </a:pPr>
            <a:endParaRPr lang="en-US" sz="2099" spc="83">
              <a:solidFill>
                <a:srgbClr val="000000"/>
              </a:solidFill>
              <a:latin typeface="Montserrat"/>
              <a:ea typeface="Montserrat"/>
              <a:cs typeface="Montserrat"/>
              <a:sym typeface="Montserrat"/>
            </a:endParaRPr>
          </a:p>
          <a:p>
            <a:pPr algn="l">
              <a:lnSpc>
                <a:spcPts val="2897"/>
              </a:lnSpc>
            </a:pPr>
            <a:r>
              <a:rPr lang="en-US" sz="2099" b="1" spc="83">
                <a:solidFill>
                  <a:srgbClr val="000000"/>
                </a:solidFill>
                <a:latin typeface="Montserrat Bold"/>
                <a:ea typeface="Montserrat Bold"/>
                <a:cs typeface="Montserrat Bold"/>
                <a:sym typeface="Montserrat Bold"/>
              </a:rPr>
              <a:t>Achievement does not always mean fame. It can mean:</a:t>
            </a:r>
          </a:p>
          <a:p>
            <a:pPr marL="453388" lvl="1" indent="-226694" algn="l">
              <a:lnSpc>
                <a:spcPts val="2897"/>
              </a:lnSpc>
              <a:buFont typeface="Arial"/>
              <a:buChar char="•"/>
            </a:pPr>
            <a:r>
              <a:rPr lang="en-US" sz="2099" spc="83">
                <a:solidFill>
                  <a:srgbClr val="000000"/>
                </a:solidFill>
                <a:latin typeface="Montserrat"/>
                <a:ea typeface="Montserrat"/>
                <a:cs typeface="Montserrat"/>
                <a:sym typeface="Montserrat"/>
              </a:rPr>
              <a:t>Being the first in a family to attend university</a:t>
            </a:r>
          </a:p>
          <a:p>
            <a:pPr marL="453388" lvl="1" indent="-226694" algn="l">
              <a:lnSpc>
                <a:spcPts val="2897"/>
              </a:lnSpc>
              <a:buFont typeface="Arial"/>
              <a:buChar char="•"/>
            </a:pPr>
            <a:r>
              <a:rPr lang="en-US" sz="2099" spc="83">
                <a:solidFill>
                  <a:srgbClr val="000000"/>
                </a:solidFill>
                <a:latin typeface="Montserrat"/>
                <a:ea typeface="Montserrat"/>
                <a:cs typeface="Montserrat"/>
                <a:sym typeface="Montserrat"/>
              </a:rPr>
              <a:t>Balancing work and family responsibilities</a:t>
            </a:r>
          </a:p>
          <a:p>
            <a:pPr marL="453388" lvl="1" indent="-226694" algn="l">
              <a:lnSpc>
                <a:spcPts val="2897"/>
              </a:lnSpc>
              <a:buFont typeface="Arial"/>
              <a:buChar char="•"/>
            </a:pPr>
            <a:r>
              <a:rPr lang="en-US" sz="2099" spc="83">
                <a:solidFill>
                  <a:srgbClr val="000000"/>
                </a:solidFill>
                <a:latin typeface="Montserrat"/>
                <a:ea typeface="Montserrat"/>
                <a:cs typeface="Montserrat"/>
                <a:sym typeface="Montserrat"/>
              </a:rPr>
              <a:t>Challenging stereotypes in a chosen career</a:t>
            </a:r>
          </a:p>
          <a:p>
            <a:pPr marL="453388" lvl="1" indent="-226694" algn="l">
              <a:lnSpc>
                <a:spcPts val="2897"/>
              </a:lnSpc>
              <a:buFont typeface="Arial"/>
              <a:buChar char="•"/>
            </a:pPr>
            <a:r>
              <a:rPr lang="en-US" sz="2099" spc="83">
                <a:solidFill>
                  <a:srgbClr val="000000"/>
                </a:solidFill>
                <a:latin typeface="Montserrat"/>
                <a:ea typeface="Montserrat"/>
                <a:cs typeface="Montserrat"/>
                <a:sym typeface="Montserrat"/>
              </a:rPr>
              <a:t>Supporting others through adversity</a:t>
            </a:r>
          </a:p>
          <a:p>
            <a:pPr algn="l">
              <a:lnSpc>
                <a:spcPts val="2897"/>
              </a:lnSpc>
            </a:pPr>
            <a:r>
              <a:rPr lang="en-US" sz="2099" spc="83">
                <a:solidFill>
                  <a:srgbClr val="000000"/>
                </a:solidFill>
                <a:latin typeface="Montserrat"/>
                <a:ea typeface="Montserrat"/>
                <a:cs typeface="Montserrat"/>
                <a:sym typeface="Montserrat"/>
              </a:rPr>
              <a:t>This day encourages us to recognise those contributions.</a:t>
            </a:r>
          </a:p>
        </p:txBody>
      </p:sp>
      <p:sp>
        <p:nvSpPr>
          <p:cNvPr id="13" name="TextBox 13"/>
          <p:cNvSpPr txBox="1"/>
          <p:nvPr/>
        </p:nvSpPr>
        <p:spPr>
          <a:xfrm>
            <a:off x="17208850" y="886206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a:ea typeface="Montserrat"/>
                <a:cs typeface="Montserrat"/>
                <a:sym typeface="Montserrat"/>
              </a:rPr>
              <a:t>|</a:t>
            </a:r>
            <a:r>
              <a:rPr lang="en-US" sz="2400" b="1">
                <a:solidFill>
                  <a:srgbClr val="000000"/>
                </a:solidFill>
                <a:latin typeface="Montserrat Bold"/>
                <a:ea typeface="Montserrat Bold"/>
                <a:cs typeface="Montserrat Bold"/>
                <a:sym typeface="Montserrat Bold"/>
              </a:rPr>
              <a:t> 10</a:t>
            </a:r>
          </a:p>
        </p:txBody>
      </p:sp>
      <p:sp>
        <p:nvSpPr>
          <p:cNvPr id="14" name="TextBox 14"/>
          <p:cNvSpPr txBox="1"/>
          <p:nvPr/>
        </p:nvSpPr>
        <p:spPr>
          <a:xfrm>
            <a:off x="153511" y="411161"/>
            <a:ext cx="2418175" cy="356235"/>
          </a:xfrm>
          <a:prstGeom prst="rect">
            <a:avLst/>
          </a:prstGeom>
        </p:spPr>
        <p:txBody>
          <a:bodyPr lIns="0" tIns="0" rIns="0" bIns="0" rtlCol="0" anchor="t">
            <a:spAutoFit/>
          </a:bodyPr>
          <a:lstStyle/>
          <a:p>
            <a:pPr algn="l">
              <a:lnSpc>
                <a:spcPts val="2940"/>
              </a:lnSpc>
            </a:pPr>
            <a:r>
              <a:rPr lang="en-US" sz="2100" b="1">
                <a:solidFill>
                  <a:srgbClr val="FFFFFF"/>
                </a:solidFill>
                <a:latin typeface="Montserrat Bold"/>
                <a:ea typeface="Montserrat Bold"/>
                <a:cs typeface="Montserrat Bold"/>
                <a:sym typeface="Montserrat Bold"/>
              </a:rPr>
              <a:t>MAIN ACTIVITY</a:t>
            </a:r>
          </a:p>
        </p:txBody>
      </p:sp>
      <p:sp>
        <p:nvSpPr>
          <p:cNvPr id="15" name="Freeform 15"/>
          <p:cNvSpPr/>
          <p:nvPr/>
        </p:nvSpPr>
        <p:spPr>
          <a:xfrm>
            <a:off x="15635611" y="420337"/>
            <a:ext cx="2265241" cy="608363"/>
          </a:xfrm>
          <a:custGeom>
            <a:avLst/>
            <a:gdLst/>
            <a:ahLst/>
            <a:cxnLst/>
            <a:rect l="l" t="t" r="r" b="b"/>
            <a:pathLst>
              <a:path w="2265241" h="608363">
                <a:moveTo>
                  <a:pt x="0" y="0"/>
                </a:moveTo>
                <a:lnTo>
                  <a:pt x="2265241" y="0"/>
                </a:lnTo>
                <a:lnTo>
                  <a:pt x="2265241" y="608363"/>
                </a:lnTo>
                <a:lnTo>
                  <a:pt x="0" y="608363"/>
                </a:lnTo>
                <a:lnTo>
                  <a:pt x="0" y="0"/>
                </a:lnTo>
                <a:close/>
              </a:path>
            </a:pathLst>
          </a:custGeom>
          <a:blipFill>
            <a:blip r:embed="rId3"/>
            <a:stretch>
              <a:fillRect/>
            </a:stretch>
          </a:blipFill>
        </p:spPr>
        <p:txBody>
          <a:bodyPr/>
          <a:lstStyle/>
          <a:p>
            <a:endParaRPr lang="en-US"/>
          </a:p>
        </p:txBody>
      </p:sp>
      <p:sp>
        <p:nvSpPr>
          <p:cNvPr id="16" name="Freeform 16"/>
          <p:cNvSpPr/>
          <p:nvPr/>
        </p:nvSpPr>
        <p:spPr>
          <a:xfrm>
            <a:off x="1362599" y="8185807"/>
            <a:ext cx="3467296" cy="540320"/>
          </a:xfrm>
          <a:custGeom>
            <a:avLst/>
            <a:gdLst/>
            <a:ahLst/>
            <a:cxnLst/>
            <a:rect l="l" t="t" r="r" b="b"/>
            <a:pathLst>
              <a:path w="3467296" h="540320">
                <a:moveTo>
                  <a:pt x="0" y="0"/>
                </a:moveTo>
                <a:lnTo>
                  <a:pt x="3467296" y="0"/>
                </a:lnTo>
                <a:lnTo>
                  <a:pt x="3467296" y="540320"/>
                </a:lnTo>
                <a:lnTo>
                  <a:pt x="0" y="54032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49871" y="0"/>
            <a:ext cx="8338129" cy="10287000"/>
            <a:chOff x="0" y="0"/>
            <a:chExt cx="812800" cy="1002776"/>
          </a:xfrm>
        </p:grpSpPr>
        <p:sp>
          <p:nvSpPr>
            <p:cNvPr id="3" name="Freeform 3"/>
            <p:cNvSpPr/>
            <p:nvPr/>
          </p:nvSpPr>
          <p:spPr>
            <a:xfrm>
              <a:off x="0" y="0"/>
              <a:ext cx="812800" cy="1002776"/>
            </a:xfrm>
            <a:custGeom>
              <a:avLst/>
              <a:gdLst/>
              <a:ahLst/>
              <a:cxnLst/>
              <a:rect l="l" t="t" r="r" b="b"/>
              <a:pathLst>
                <a:path w="812800" h="1002776">
                  <a:moveTo>
                    <a:pt x="0" y="0"/>
                  </a:moveTo>
                  <a:lnTo>
                    <a:pt x="812800" y="0"/>
                  </a:lnTo>
                  <a:lnTo>
                    <a:pt x="812800" y="1002776"/>
                  </a:lnTo>
                  <a:lnTo>
                    <a:pt x="0" y="1002776"/>
                  </a:lnTo>
                  <a:close/>
                </a:path>
              </a:pathLst>
            </a:custGeom>
            <a:blipFill>
              <a:blip r:embed="rId2"/>
              <a:stretch>
                <a:fillRect l="-42500" r="-42500"/>
              </a:stretch>
            </a:blipFill>
          </p:spPr>
          <p:txBody>
            <a:bodyPr/>
            <a:lstStyle/>
            <a:p>
              <a:endParaRPr lang="en-US"/>
            </a:p>
          </p:txBody>
        </p:sp>
      </p:grpSp>
      <p:sp>
        <p:nvSpPr>
          <p:cNvPr id="4" name="Freeform 4"/>
          <p:cNvSpPr/>
          <p:nvPr/>
        </p:nvSpPr>
        <p:spPr>
          <a:xfrm>
            <a:off x="15635611" y="420337"/>
            <a:ext cx="2265241" cy="608363"/>
          </a:xfrm>
          <a:custGeom>
            <a:avLst/>
            <a:gdLst/>
            <a:ahLst/>
            <a:cxnLst/>
            <a:rect l="l" t="t" r="r" b="b"/>
            <a:pathLst>
              <a:path w="2265241" h="608363">
                <a:moveTo>
                  <a:pt x="0" y="0"/>
                </a:moveTo>
                <a:lnTo>
                  <a:pt x="2265241" y="0"/>
                </a:lnTo>
                <a:lnTo>
                  <a:pt x="2265241" y="608363"/>
                </a:lnTo>
                <a:lnTo>
                  <a:pt x="0" y="608363"/>
                </a:lnTo>
                <a:lnTo>
                  <a:pt x="0" y="0"/>
                </a:lnTo>
                <a:close/>
              </a:path>
            </a:pathLst>
          </a:custGeom>
          <a:blipFill>
            <a:blip r:embed="rId3"/>
            <a:stretch>
              <a:fillRect/>
            </a:stretch>
          </a:blipFill>
        </p:spPr>
        <p:txBody>
          <a:bodyPr/>
          <a:lstStyle/>
          <a:p>
            <a:endParaRPr lang="en-US"/>
          </a:p>
        </p:txBody>
      </p:sp>
      <p:sp>
        <p:nvSpPr>
          <p:cNvPr id="5" name="AutoShape 5"/>
          <p:cNvSpPr/>
          <p:nvPr/>
        </p:nvSpPr>
        <p:spPr>
          <a:xfrm>
            <a:off x="1028700" y="9610962"/>
            <a:ext cx="7421593" cy="0"/>
          </a:xfrm>
          <a:prstGeom prst="line">
            <a:avLst/>
          </a:prstGeom>
          <a:ln w="9525" cap="flat">
            <a:solidFill>
              <a:srgbClr val="000000"/>
            </a:solidFill>
            <a:prstDash val="solid"/>
            <a:headEnd type="none" w="sm" len="sm"/>
            <a:tailEnd type="none" w="sm" len="sm"/>
          </a:ln>
        </p:spPr>
        <p:txBody>
          <a:bodyPr/>
          <a:lstStyle/>
          <a:p>
            <a:endParaRPr lang="en-US"/>
          </a:p>
        </p:txBody>
      </p:sp>
      <p:grpSp>
        <p:nvGrpSpPr>
          <p:cNvPr id="6" name="Group 6"/>
          <p:cNvGrpSpPr/>
          <p:nvPr/>
        </p:nvGrpSpPr>
        <p:grpSpPr>
          <a:xfrm>
            <a:off x="-1" y="326881"/>
            <a:ext cx="2571687" cy="562894"/>
            <a:chOff x="0" y="0"/>
            <a:chExt cx="1113833" cy="228103"/>
          </a:xfrm>
        </p:grpSpPr>
        <p:sp>
          <p:nvSpPr>
            <p:cNvPr id="7" name="Freeform 7"/>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D23A81"/>
            </a:solidFill>
          </p:spPr>
          <p:txBody>
            <a:bodyPr/>
            <a:lstStyle/>
            <a:p>
              <a:endParaRPr lang="en-US"/>
            </a:p>
          </p:txBody>
        </p:sp>
        <p:sp>
          <p:nvSpPr>
            <p:cNvPr id="8" name="TextBox 8"/>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5400000">
            <a:off x="4271028" y="4872972"/>
            <a:ext cx="10551815" cy="805871"/>
            <a:chOff x="0" y="0"/>
            <a:chExt cx="4275945" cy="326565"/>
          </a:xfrm>
        </p:grpSpPr>
        <p:sp>
          <p:nvSpPr>
            <p:cNvPr id="10" name="Freeform 10"/>
            <p:cNvSpPr/>
            <p:nvPr/>
          </p:nvSpPr>
          <p:spPr>
            <a:xfrm>
              <a:off x="0" y="0"/>
              <a:ext cx="4275944" cy="326565"/>
            </a:xfrm>
            <a:custGeom>
              <a:avLst/>
              <a:gdLst/>
              <a:ahLst/>
              <a:cxnLst/>
              <a:rect l="l" t="t" r="r" b="b"/>
              <a:pathLst>
                <a:path w="4275944" h="326565">
                  <a:moveTo>
                    <a:pt x="0" y="0"/>
                  </a:moveTo>
                  <a:lnTo>
                    <a:pt x="4275944" y="0"/>
                  </a:lnTo>
                  <a:lnTo>
                    <a:pt x="4275944" y="326565"/>
                  </a:lnTo>
                  <a:lnTo>
                    <a:pt x="0" y="326565"/>
                  </a:lnTo>
                  <a:close/>
                </a:path>
              </a:pathLst>
            </a:custGeom>
            <a:gradFill rotWithShape="1">
              <a:gsLst>
                <a:gs pos="0">
                  <a:srgbClr val="224AA8">
                    <a:alpha val="100000"/>
                  </a:srgbClr>
                </a:gs>
                <a:gs pos="100000">
                  <a:srgbClr val="B56FDC">
                    <a:alpha val="100000"/>
                  </a:srgbClr>
                </a:gs>
              </a:gsLst>
              <a:lin ang="0"/>
            </a:gradFill>
          </p:spPr>
          <p:txBody>
            <a:bodyPr/>
            <a:lstStyle/>
            <a:p>
              <a:endParaRPr lang="en-US"/>
            </a:p>
          </p:txBody>
        </p:sp>
        <p:sp>
          <p:nvSpPr>
            <p:cNvPr id="11" name="TextBox 11"/>
            <p:cNvSpPr txBox="1"/>
            <p:nvPr/>
          </p:nvSpPr>
          <p:spPr>
            <a:xfrm>
              <a:off x="0" y="-38100"/>
              <a:ext cx="4275945" cy="364665"/>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028700" y="1583946"/>
            <a:ext cx="6237464" cy="1695450"/>
          </a:xfrm>
          <a:prstGeom prst="rect">
            <a:avLst/>
          </a:prstGeom>
        </p:spPr>
        <p:txBody>
          <a:bodyPr lIns="0" tIns="0" rIns="0" bIns="0" rtlCol="0" anchor="t">
            <a:spAutoFit/>
          </a:bodyPr>
          <a:lstStyle/>
          <a:p>
            <a:pPr algn="l">
              <a:lnSpc>
                <a:spcPts val="6600"/>
              </a:lnSpc>
            </a:pPr>
            <a:r>
              <a:rPr lang="en-US" sz="6000" b="1">
                <a:solidFill>
                  <a:srgbClr val="000000"/>
                </a:solidFill>
                <a:latin typeface="Montserrat Bold"/>
                <a:ea typeface="Montserrat Bold"/>
                <a:cs typeface="Montserrat Bold"/>
                <a:sym typeface="Montserrat Bold"/>
              </a:rPr>
              <a:t>BARRIERS &amp; </a:t>
            </a:r>
            <a:r>
              <a:rPr lang="en-US" sz="6000">
                <a:solidFill>
                  <a:srgbClr val="000000"/>
                </a:solidFill>
                <a:latin typeface="Montserrat"/>
                <a:ea typeface="Montserrat"/>
                <a:cs typeface="Montserrat"/>
                <a:sym typeface="Montserrat"/>
              </a:rPr>
              <a:t>STRENGTH</a:t>
            </a:r>
          </a:p>
        </p:txBody>
      </p:sp>
      <p:sp>
        <p:nvSpPr>
          <p:cNvPr id="13" name="TextBox 13"/>
          <p:cNvSpPr txBox="1"/>
          <p:nvPr/>
        </p:nvSpPr>
        <p:spPr>
          <a:xfrm>
            <a:off x="1028700" y="3578352"/>
            <a:ext cx="7602067" cy="5702808"/>
          </a:xfrm>
          <a:prstGeom prst="rect">
            <a:avLst/>
          </a:prstGeom>
        </p:spPr>
        <p:txBody>
          <a:bodyPr lIns="0" tIns="0" rIns="0" bIns="0" rtlCol="0" anchor="t">
            <a:spAutoFit/>
          </a:bodyPr>
          <a:lstStyle/>
          <a:p>
            <a:pPr algn="l">
              <a:lnSpc>
                <a:spcPts val="3035"/>
              </a:lnSpc>
            </a:pPr>
            <a:r>
              <a:rPr lang="en-US" sz="2199" spc="87">
                <a:solidFill>
                  <a:srgbClr val="000000"/>
                </a:solidFill>
                <a:latin typeface="Montserrat"/>
                <a:ea typeface="Montserrat"/>
                <a:cs typeface="Montserrat"/>
                <a:sym typeface="Montserrat"/>
              </a:rPr>
              <a:t>Although progress has been made, many women still face barriers such as:</a:t>
            </a:r>
          </a:p>
          <a:p>
            <a:pPr marL="474978" lvl="1" indent="-237489" algn="l">
              <a:lnSpc>
                <a:spcPts val="3035"/>
              </a:lnSpc>
              <a:buFont typeface="Arial"/>
              <a:buChar char="•"/>
            </a:pPr>
            <a:r>
              <a:rPr lang="en-US" sz="2199" b="1" spc="87">
                <a:solidFill>
                  <a:srgbClr val="000000"/>
                </a:solidFill>
                <a:latin typeface="Montserrat Bold"/>
                <a:ea typeface="Montserrat Bold"/>
                <a:cs typeface="Montserrat Bold"/>
                <a:sym typeface="Montserrat Bold"/>
              </a:rPr>
              <a:t>Gender stereotypes</a:t>
            </a:r>
            <a:r>
              <a:rPr lang="en-US" sz="2199" spc="87">
                <a:solidFill>
                  <a:srgbClr val="000000"/>
                </a:solidFill>
                <a:latin typeface="Montserrat"/>
                <a:ea typeface="Montserrat"/>
                <a:cs typeface="Montserrat"/>
                <a:sym typeface="Montserrat"/>
              </a:rPr>
              <a:t> affecting expectations and opportunities</a:t>
            </a:r>
          </a:p>
          <a:p>
            <a:pPr marL="474978" lvl="1" indent="-237489" algn="l">
              <a:lnSpc>
                <a:spcPts val="3035"/>
              </a:lnSpc>
              <a:buFont typeface="Arial"/>
              <a:buChar char="•"/>
            </a:pPr>
            <a:r>
              <a:rPr lang="en-US" sz="2199" b="1" spc="87">
                <a:solidFill>
                  <a:srgbClr val="000000"/>
                </a:solidFill>
                <a:latin typeface="Montserrat Bold"/>
                <a:ea typeface="Montserrat Bold"/>
                <a:cs typeface="Montserrat Bold"/>
                <a:sym typeface="Montserrat Bold"/>
              </a:rPr>
              <a:t>Unequal</a:t>
            </a:r>
            <a:r>
              <a:rPr lang="en-US" sz="2199" spc="87">
                <a:solidFill>
                  <a:srgbClr val="000000"/>
                </a:solidFill>
                <a:latin typeface="Montserrat"/>
                <a:ea typeface="Montserrat"/>
                <a:cs typeface="Montserrat"/>
                <a:sym typeface="Montserrat"/>
              </a:rPr>
              <a:t> representation in leadership roles</a:t>
            </a:r>
          </a:p>
          <a:p>
            <a:pPr marL="474978" lvl="1" indent="-237489" algn="l">
              <a:lnSpc>
                <a:spcPts val="3035"/>
              </a:lnSpc>
              <a:buFont typeface="Arial"/>
              <a:buChar char="•"/>
            </a:pPr>
            <a:r>
              <a:rPr lang="en-US" sz="2199" spc="87">
                <a:solidFill>
                  <a:srgbClr val="000000"/>
                </a:solidFill>
                <a:latin typeface="Montserrat"/>
                <a:ea typeface="Montserrat"/>
                <a:cs typeface="Montserrat"/>
                <a:sym typeface="Montserrat"/>
              </a:rPr>
              <a:t>Online </a:t>
            </a:r>
            <a:r>
              <a:rPr lang="en-US" sz="2199" b="1" spc="87">
                <a:solidFill>
                  <a:srgbClr val="000000"/>
                </a:solidFill>
                <a:latin typeface="Montserrat Bold"/>
                <a:ea typeface="Montserrat Bold"/>
                <a:cs typeface="Montserrat Bold"/>
                <a:sym typeface="Montserrat Bold"/>
              </a:rPr>
              <a:t>harassment</a:t>
            </a:r>
            <a:r>
              <a:rPr lang="en-US" sz="2199" spc="87">
                <a:solidFill>
                  <a:srgbClr val="000000"/>
                </a:solidFill>
                <a:latin typeface="Montserrat"/>
                <a:ea typeface="Montserrat"/>
                <a:cs typeface="Montserrat"/>
                <a:sym typeface="Montserrat"/>
              </a:rPr>
              <a:t> or discrimination</a:t>
            </a:r>
          </a:p>
          <a:p>
            <a:pPr marL="474978" lvl="1" indent="-237489" algn="l">
              <a:lnSpc>
                <a:spcPts val="3035"/>
              </a:lnSpc>
              <a:buFont typeface="Arial"/>
              <a:buChar char="•"/>
            </a:pPr>
            <a:r>
              <a:rPr lang="en-US" sz="2199" spc="87">
                <a:solidFill>
                  <a:srgbClr val="000000"/>
                </a:solidFill>
                <a:latin typeface="Montserrat"/>
                <a:ea typeface="Montserrat"/>
                <a:cs typeface="Montserrat"/>
                <a:sym typeface="Montserrat"/>
              </a:rPr>
              <a:t>Pressure around </a:t>
            </a:r>
            <a:r>
              <a:rPr lang="en-US" sz="2199" b="1" spc="87">
                <a:solidFill>
                  <a:srgbClr val="000000"/>
                </a:solidFill>
                <a:latin typeface="Montserrat Bold"/>
                <a:ea typeface="Montserrat Bold"/>
                <a:cs typeface="Montserrat Bold"/>
                <a:sym typeface="Montserrat Bold"/>
              </a:rPr>
              <a:t>appearance</a:t>
            </a:r>
            <a:r>
              <a:rPr lang="en-US" sz="2199" spc="87">
                <a:solidFill>
                  <a:srgbClr val="000000"/>
                </a:solidFill>
                <a:latin typeface="Montserrat"/>
                <a:ea typeface="Montserrat"/>
                <a:cs typeface="Montserrat"/>
                <a:sym typeface="Montserrat"/>
              </a:rPr>
              <a:t> or behaviour</a:t>
            </a:r>
          </a:p>
          <a:p>
            <a:pPr algn="l">
              <a:lnSpc>
                <a:spcPts val="3035"/>
              </a:lnSpc>
            </a:pPr>
            <a:endParaRPr lang="en-US" sz="2199" spc="87">
              <a:solidFill>
                <a:srgbClr val="000000"/>
              </a:solidFill>
              <a:latin typeface="Montserrat"/>
              <a:ea typeface="Montserrat"/>
              <a:cs typeface="Montserrat"/>
              <a:sym typeface="Montserrat"/>
            </a:endParaRPr>
          </a:p>
          <a:p>
            <a:pPr algn="l">
              <a:lnSpc>
                <a:spcPts val="3035"/>
              </a:lnSpc>
            </a:pPr>
            <a:r>
              <a:rPr lang="en-US" sz="2199" spc="87">
                <a:solidFill>
                  <a:srgbClr val="000000"/>
                </a:solidFill>
                <a:latin typeface="Montserrat"/>
                <a:ea typeface="Montserrat"/>
                <a:cs typeface="Montserrat"/>
                <a:sym typeface="Montserrat"/>
              </a:rPr>
              <a:t>Understanding these barriers helps us appreciate the resilience and strength shown by many women in everyday life.</a:t>
            </a:r>
          </a:p>
          <a:p>
            <a:pPr algn="l">
              <a:lnSpc>
                <a:spcPts val="3035"/>
              </a:lnSpc>
            </a:pPr>
            <a:endParaRPr lang="en-US" sz="2199" spc="87">
              <a:solidFill>
                <a:srgbClr val="000000"/>
              </a:solidFill>
              <a:latin typeface="Montserrat"/>
              <a:ea typeface="Montserrat"/>
              <a:cs typeface="Montserrat"/>
              <a:sym typeface="Montserrat"/>
            </a:endParaRPr>
          </a:p>
          <a:p>
            <a:pPr algn="l">
              <a:lnSpc>
                <a:spcPts val="3035"/>
              </a:lnSpc>
            </a:pPr>
            <a:r>
              <a:rPr lang="en-US" sz="2199" spc="87">
                <a:solidFill>
                  <a:srgbClr val="000000"/>
                </a:solidFill>
                <a:latin typeface="Montserrat"/>
                <a:ea typeface="Montserrat"/>
                <a:cs typeface="Montserrat"/>
                <a:sym typeface="Montserrat"/>
              </a:rPr>
              <a:t>Internati</a:t>
            </a:r>
            <a:r>
              <a:rPr lang="en-US" sz="2199" u="none" spc="87">
                <a:solidFill>
                  <a:srgbClr val="000000"/>
                </a:solidFill>
                <a:latin typeface="Montserrat"/>
                <a:ea typeface="Montserrat"/>
                <a:cs typeface="Montserrat"/>
                <a:sym typeface="Montserrat"/>
              </a:rPr>
              <a:t>onal Women’s Day encourages</a:t>
            </a:r>
            <a:r>
              <a:rPr lang="en-US" sz="2199" spc="87">
                <a:solidFill>
                  <a:srgbClr val="000000"/>
                </a:solidFill>
                <a:latin typeface="Montserrat"/>
                <a:ea typeface="Montserrat"/>
                <a:cs typeface="Montserrat"/>
                <a:sym typeface="Montserrat"/>
              </a:rPr>
              <a:t> us not only to recognise this, but to think about how we can support fairness and respect moving forward.</a:t>
            </a:r>
          </a:p>
        </p:txBody>
      </p:sp>
      <p:sp>
        <p:nvSpPr>
          <p:cNvPr id="14" name="TextBox 14"/>
          <p:cNvSpPr txBox="1"/>
          <p:nvPr/>
        </p:nvSpPr>
        <p:spPr>
          <a:xfrm>
            <a:off x="17208850" y="886206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11</a:t>
            </a:r>
          </a:p>
        </p:txBody>
      </p:sp>
      <p:sp>
        <p:nvSpPr>
          <p:cNvPr id="15" name="TextBox 15"/>
          <p:cNvSpPr txBox="1"/>
          <p:nvPr/>
        </p:nvSpPr>
        <p:spPr>
          <a:xfrm>
            <a:off x="153511" y="411161"/>
            <a:ext cx="2418175" cy="356235"/>
          </a:xfrm>
          <a:prstGeom prst="rect">
            <a:avLst/>
          </a:prstGeom>
        </p:spPr>
        <p:txBody>
          <a:bodyPr lIns="0" tIns="0" rIns="0" bIns="0" rtlCol="0" anchor="t">
            <a:spAutoFit/>
          </a:bodyPr>
          <a:lstStyle/>
          <a:p>
            <a:pPr algn="l">
              <a:lnSpc>
                <a:spcPts val="2940"/>
              </a:lnSpc>
            </a:pPr>
            <a:r>
              <a:rPr lang="en-US" sz="2100" b="1">
                <a:solidFill>
                  <a:srgbClr val="FFFFFF"/>
                </a:solidFill>
                <a:latin typeface="Montserrat Bold"/>
                <a:ea typeface="Montserrat Bold"/>
                <a:cs typeface="Montserrat Bold"/>
                <a:sym typeface="Montserrat Bold"/>
              </a:rPr>
              <a:t>MAIN ACTIVITY</a:t>
            </a:r>
          </a:p>
        </p:txBody>
      </p:sp>
      <p:sp>
        <p:nvSpPr>
          <p:cNvPr id="16" name="Freeform 16"/>
          <p:cNvSpPr/>
          <p:nvPr/>
        </p:nvSpPr>
        <p:spPr>
          <a:xfrm>
            <a:off x="5402988" y="326881"/>
            <a:ext cx="3467296" cy="540320"/>
          </a:xfrm>
          <a:custGeom>
            <a:avLst/>
            <a:gdLst/>
            <a:ahLst/>
            <a:cxnLst/>
            <a:rect l="l" t="t" r="r" b="b"/>
            <a:pathLst>
              <a:path w="3467296" h="540320">
                <a:moveTo>
                  <a:pt x="0" y="0"/>
                </a:moveTo>
                <a:lnTo>
                  <a:pt x="3467296" y="0"/>
                </a:lnTo>
                <a:lnTo>
                  <a:pt x="3467296" y="540320"/>
                </a:lnTo>
                <a:lnTo>
                  <a:pt x="0" y="54032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256264" cy="10287000"/>
            <a:chOff x="0" y="0"/>
            <a:chExt cx="1724779" cy="4168633"/>
          </a:xfrm>
        </p:grpSpPr>
        <p:sp>
          <p:nvSpPr>
            <p:cNvPr id="3" name="Freeform 3"/>
            <p:cNvSpPr/>
            <p:nvPr/>
          </p:nvSpPr>
          <p:spPr>
            <a:xfrm>
              <a:off x="0" y="0"/>
              <a:ext cx="1724779" cy="4168633"/>
            </a:xfrm>
            <a:custGeom>
              <a:avLst/>
              <a:gdLst/>
              <a:ahLst/>
              <a:cxnLst/>
              <a:rect l="l" t="t" r="r" b="b"/>
              <a:pathLst>
                <a:path w="1724779" h="4168633">
                  <a:moveTo>
                    <a:pt x="0" y="0"/>
                  </a:moveTo>
                  <a:lnTo>
                    <a:pt x="1724779" y="0"/>
                  </a:lnTo>
                  <a:lnTo>
                    <a:pt x="1724779" y="4168633"/>
                  </a:lnTo>
                  <a:lnTo>
                    <a:pt x="0" y="4168633"/>
                  </a:lnTo>
                  <a:close/>
                </a:path>
              </a:pathLst>
            </a:custGeom>
            <a:gradFill rotWithShape="1">
              <a:gsLst>
                <a:gs pos="0">
                  <a:srgbClr val="224AA8">
                    <a:alpha val="100000"/>
                  </a:srgbClr>
                </a:gs>
                <a:gs pos="100000">
                  <a:srgbClr val="B56FDC">
                    <a:alpha val="100000"/>
                  </a:srgbClr>
                </a:gs>
              </a:gsLst>
              <a:lin ang="0"/>
            </a:gradFill>
          </p:spPr>
          <p:txBody>
            <a:bodyPr/>
            <a:lstStyle/>
            <a:p>
              <a:endParaRPr lang="en-US"/>
            </a:p>
          </p:txBody>
        </p:sp>
        <p:sp>
          <p:nvSpPr>
            <p:cNvPr id="4" name="TextBox 4"/>
            <p:cNvSpPr txBox="1"/>
            <p:nvPr/>
          </p:nvSpPr>
          <p:spPr>
            <a:xfrm>
              <a:off x="0" y="-38100"/>
              <a:ext cx="1724779" cy="42067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7463390" y="6473865"/>
            <a:ext cx="9429002" cy="3196542"/>
            <a:chOff x="0" y="0"/>
            <a:chExt cx="2587688" cy="877256"/>
          </a:xfrm>
        </p:grpSpPr>
        <p:sp>
          <p:nvSpPr>
            <p:cNvPr id="6" name="Freeform 6"/>
            <p:cNvSpPr/>
            <p:nvPr/>
          </p:nvSpPr>
          <p:spPr>
            <a:xfrm>
              <a:off x="0" y="0"/>
              <a:ext cx="2587688" cy="877256"/>
            </a:xfrm>
            <a:custGeom>
              <a:avLst/>
              <a:gdLst/>
              <a:ahLst/>
              <a:cxnLst/>
              <a:rect l="l" t="t" r="r" b="b"/>
              <a:pathLst>
                <a:path w="2587688" h="877256">
                  <a:moveTo>
                    <a:pt x="72255" y="0"/>
                  </a:moveTo>
                  <a:lnTo>
                    <a:pt x="2515433" y="0"/>
                  </a:lnTo>
                  <a:cubicBezTo>
                    <a:pt x="2534596" y="0"/>
                    <a:pt x="2552975" y="7613"/>
                    <a:pt x="2566525" y="21163"/>
                  </a:cubicBezTo>
                  <a:cubicBezTo>
                    <a:pt x="2580075" y="34713"/>
                    <a:pt x="2587688" y="53092"/>
                    <a:pt x="2587688" y="72255"/>
                  </a:cubicBezTo>
                  <a:lnTo>
                    <a:pt x="2587688" y="805002"/>
                  </a:lnTo>
                  <a:cubicBezTo>
                    <a:pt x="2587688" y="844907"/>
                    <a:pt x="2555338" y="877256"/>
                    <a:pt x="2515433" y="877256"/>
                  </a:cubicBezTo>
                  <a:lnTo>
                    <a:pt x="72255" y="877256"/>
                  </a:lnTo>
                  <a:cubicBezTo>
                    <a:pt x="53092" y="877256"/>
                    <a:pt x="34713" y="869644"/>
                    <a:pt x="21163" y="856094"/>
                  </a:cubicBezTo>
                  <a:cubicBezTo>
                    <a:pt x="7613" y="842543"/>
                    <a:pt x="0" y="824165"/>
                    <a:pt x="0" y="805002"/>
                  </a:cubicBezTo>
                  <a:lnTo>
                    <a:pt x="0" y="72255"/>
                  </a:lnTo>
                  <a:cubicBezTo>
                    <a:pt x="0" y="53092"/>
                    <a:pt x="7613" y="34713"/>
                    <a:pt x="21163" y="21163"/>
                  </a:cubicBezTo>
                  <a:cubicBezTo>
                    <a:pt x="34713" y="7613"/>
                    <a:pt x="53092" y="0"/>
                    <a:pt x="72255" y="0"/>
                  </a:cubicBezTo>
                  <a:close/>
                </a:path>
              </a:pathLst>
            </a:custGeom>
            <a:ln w="9525" cap="rnd">
              <a:solidFill>
                <a:srgbClr val="000000"/>
              </a:solidFill>
              <a:prstDash val="solid"/>
              <a:round/>
            </a:ln>
          </p:spPr>
          <p:txBody>
            <a:bodyPr/>
            <a:lstStyle/>
            <a:p>
              <a:endParaRPr lang="en-US"/>
            </a:p>
          </p:txBody>
        </p:sp>
        <p:sp>
          <p:nvSpPr>
            <p:cNvPr id="7" name="TextBox 7"/>
            <p:cNvSpPr txBox="1"/>
            <p:nvPr/>
          </p:nvSpPr>
          <p:spPr>
            <a:xfrm>
              <a:off x="0" y="-38100"/>
              <a:ext cx="2587688" cy="915356"/>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7463390" y="2569646"/>
            <a:ext cx="9429002" cy="3659075"/>
            <a:chOff x="0" y="0"/>
            <a:chExt cx="3820944" cy="1482778"/>
          </a:xfrm>
        </p:grpSpPr>
        <p:sp>
          <p:nvSpPr>
            <p:cNvPr id="9" name="Freeform 9"/>
            <p:cNvSpPr/>
            <p:nvPr/>
          </p:nvSpPr>
          <p:spPr>
            <a:xfrm>
              <a:off x="0" y="0"/>
              <a:ext cx="3820944" cy="1482778"/>
            </a:xfrm>
            <a:custGeom>
              <a:avLst/>
              <a:gdLst/>
              <a:ahLst/>
              <a:cxnLst/>
              <a:rect l="l" t="t" r="r" b="b"/>
              <a:pathLst>
                <a:path w="3820944" h="1482778">
                  <a:moveTo>
                    <a:pt x="0" y="0"/>
                  </a:moveTo>
                  <a:lnTo>
                    <a:pt x="3820944" y="0"/>
                  </a:lnTo>
                  <a:lnTo>
                    <a:pt x="3820944" y="1482778"/>
                  </a:lnTo>
                  <a:lnTo>
                    <a:pt x="0" y="1482778"/>
                  </a:lnTo>
                  <a:close/>
                </a:path>
              </a:pathLst>
            </a:custGeom>
            <a:solidFill>
              <a:srgbClr val="59B8C7"/>
            </a:solidFill>
          </p:spPr>
          <p:txBody>
            <a:bodyPr/>
            <a:lstStyle/>
            <a:p>
              <a:endParaRPr lang="en-US"/>
            </a:p>
          </p:txBody>
        </p:sp>
        <p:sp>
          <p:nvSpPr>
            <p:cNvPr id="10" name="TextBox 10"/>
            <p:cNvSpPr txBox="1"/>
            <p:nvPr/>
          </p:nvSpPr>
          <p:spPr>
            <a:xfrm>
              <a:off x="0" y="-38100"/>
              <a:ext cx="3820944" cy="1520878"/>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5635611" y="420337"/>
            <a:ext cx="2265241" cy="608363"/>
          </a:xfrm>
          <a:custGeom>
            <a:avLst/>
            <a:gdLst/>
            <a:ahLst/>
            <a:cxnLst/>
            <a:rect l="l" t="t" r="r" b="b"/>
            <a:pathLst>
              <a:path w="2265241" h="608363">
                <a:moveTo>
                  <a:pt x="0" y="0"/>
                </a:moveTo>
                <a:lnTo>
                  <a:pt x="2265241" y="0"/>
                </a:lnTo>
                <a:lnTo>
                  <a:pt x="2265241" y="608363"/>
                </a:lnTo>
                <a:lnTo>
                  <a:pt x="0" y="608363"/>
                </a:lnTo>
                <a:lnTo>
                  <a:pt x="0" y="0"/>
                </a:lnTo>
                <a:close/>
              </a:path>
            </a:pathLst>
          </a:custGeom>
          <a:blipFill>
            <a:blip r:embed="rId2"/>
            <a:stretch>
              <a:fillRect/>
            </a:stretch>
          </a:blipFill>
        </p:spPr>
        <p:txBody>
          <a:bodyPr/>
          <a:lstStyle/>
          <a:p>
            <a:endParaRPr lang="en-US"/>
          </a:p>
        </p:txBody>
      </p:sp>
      <p:grpSp>
        <p:nvGrpSpPr>
          <p:cNvPr id="12" name="Group 12"/>
          <p:cNvGrpSpPr/>
          <p:nvPr/>
        </p:nvGrpSpPr>
        <p:grpSpPr>
          <a:xfrm>
            <a:off x="1726216" y="1649251"/>
            <a:ext cx="5060097" cy="7993520"/>
            <a:chOff x="0" y="0"/>
            <a:chExt cx="812800" cy="1283994"/>
          </a:xfrm>
        </p:grpSpPr>
        <p:sp>
          <p:nvSpPr>
            <p:cNvPr id="13" name="Freeform 13"/>
            <p:cNvSpPr/>
            <p:nvPr/>
          </p:nvSpPr>
          <p:spPr>
            <a:xfrm>
              <a:off x="0" y="0"/>
              <a:ext cx="812800" cy="1283994"/>
            </a:xfrm>
            <a:custGeom>
              <a:avLst/>
              <a:gdLst/>
              <a:ahLst/>
              <a:cxnLst/>
              <a:rect l="l" t="t" r="r" b="b"/>
              <a:pathLst>
                <a:path w="812800" h="1283994">
                  <a:moveTo>
                    <a:pt x="0" y="0"/>
                  </a:moveTo>
                  <a:lnTo>
                    <a:pt x="812800" y="0"/>
                  </a:lnTo>
                  <a:lnTo>
                    <a:pt x="812800" y="1283994"/>
                  </a:lnTo>
                  <a:lnTo>
                    <a:pt x="0" y="1283994"/>
                  </a:lnTo>
                  <a:close/>
                </a:path>
              </a:pathLst>
            </a:custGeom>
            <a:blipFill>
              <a:blip r:embed="rId3"/>
              <a:stretch>
                <a:fillRect l="-49255" r="-87850"/>
              </a:stretch>
            </a:blipFill>
          </p:spPr>
          <p:txBody>
            <a:bodyPr/>
            <a:lstStyle/>
            <a:p>
              <a:endParaRPr lang="en-US"/>
            </a:p>
          </p:txBody>
        </p:sp>
      </p:grpSp>
      <p:grpSp>
        <p:nvGrpSpPr>
          <p:cNvPr id="14" name="Group 14"/>
          <p:cNvGrpSpPr/>
          <p:nvPr/>
        </p:nvGrpSpPr>
        <p:grpSpPr>
          <a:xfrm>
            <a:off x="-1" y="326881"/>
            <a:ext cx="2571687" cy="562894"/>
            <a:chOff x="0" y="0"/>
            <a:chExt cx="1113833" cy="228103"/>
          </a:xfrm>
        </p:grpSpPr>
        <p:sp>
          <p:nvSpPr>
            <p:cNvPr id="15" name="Freeform 15"/>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D23A81"/>
            </a:solidFill>
          </p:spPr>
          <p:txBody>
            <a:bodyPr/>
            <a:lstStyle/>
            <a:p>
              <a:endParaRPr lang="en-US"/>
            </a:p>
          </p:txBody>
        </p:sp>
        <p:sp>
          <p:nvSpPr>
            <p:cNvPr id="16" name="TextBox 16"/>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4564663" y="274980"/>
            <a:ext cx="3467296" cy="540320"/>
          </a:xfrm>
          <a:custGeom>
            <a:avLst/>
            <a:gdLst/>
            <a:ahLst/>
            <a:cxnLst/>
            <a:rect l="l" t="t" r="r" b="b"/>
            <a:pathLst>
              <a:path w="3467296" h="540320">
                <a:moveTo>
                  <a:pt x="0" y="0"/>
                </a:moveTo>
                <a:lnTo>
                  <a:pt x="3467296" y="0"/>
                </a:lnTo>
                <a:lnTo>
                  <a:pt x="3467296" y="540320"/>
                </a:lnTo>
                <a:lnTo>
                  <a:pt x="0" y="540320"/>
                </a:lnTo>
                <a:lnTo>
                  <a:pt x="0" y="0"/>
                </a:lnTo>
                <a:close/>
              </a:path>
            </a:pathLst>
          </a:custGeom>
          <a:blipFill>
            <a:blip r:embed="rId4"/>
            <a:stretch>
              <a:fillRect/>
            </a:stretch>
          </a:blipFill>
        </p:spPr>
        <p:txBody>
          <a:bodyPr/>
          <a:lstStyle/>
          <a:p>
            <a:endParaRPr lang="en-US"/>
          </a:p>
        </p:txBody>
      </p:sp>
      <p:sp>
        <p:nvSpPr>
          <p:cNvPr id="18" name="TextBox 18"/>
          <p:cNvSpPr txBox="1"/>
          <p:nvPr/>
        </p:nvSpPr>
        <p:spPr>
          <a:xfrm>
            <a:off x="7463390" y="1577300"/>
            <a:ext cx="7938412" cy="857250"/>
          </a:xfrm>
          <a:prstGeom prst="rect">
            <a:avLst/>
          </a:prstGeom>
        </p:spPr>
        <p:txBody>
          <a:bodyPr lIns="0" tIns="0" rIns="0" bIns="0" rtlCol="0" anchor="t">
            <a:spAutoFit/>
          </a:bodyPr>
          <a:lstStyle/>
          <a:p>
            <a:pPr algn="l">
              <a:lnSpc>
                <a:spcPts val="6600"/>
              </a:lnSpc>
            </a:pPr>
            <a:r>
              <a:rPr lang="en-US" sz="6000" b="1">
                <a:solidFill>
                  <a:srgbClr val="000000"/>
                </a:solidFill>
                <a:latin typeface="Montserrat Bold"/>
                <a:ea typeface="Montserrat Bold"/>
                <a:cs typeface="Montserrat Bold"/>
                <a:sym typeface="Montserrat Bold"/>
              </a:rPr>
              <a:t>MAIN ACTIVITY</a:t>
            </a:r>
          </a:p>
        </p:txBody>
      </p:sp>
      <p:sp>
        <p:nvSpPr>
          <p:cNvPr id="19" name="TextBox 19"/>
          <p:cNvSpPr txBox="1"/>
          <p:nvPr/>
        </p:nvSpPr>
        <p:spPr>
          <a:xfrm>
            <a:off x="7666626" y="2832004"/>
            <a:ext cx="9022530" cy="3153410"/>
          </a:xfrm>
          <a:prstGeom prst="rect">
            <a:avLst/>
          </a:prstGeom>
        </p:spPr>
        <p:txBody>
          <a:bodyPr lIns="0" tIns="0" rIns="0" bIns="0" rtlCol="0" anchor="t">
            <a:spAutoFit/>
          </a:bodyPr>
          <a:lstStyle/>
          <a:p>
            <a:pPr algn="l">
              <a:lnSpc>
                <a:spcPts val="2529"/>
              </a:lnSpc>
            </a:pPr>
            <a:r>
              <a:rPr lang="en-US" sz="2299" b="1">
                <a:solidFill>
                  <a:srgbClr val="FFFFFF"/>
                </a:solidFill>
                <a:latin typeface="Montserrat Bold"/>
                <a:ea typeface="Montserrat Bold"/>
                <a:cs typeface="Montserrat Bold"/>
                <a:sym typeface="Montserrat Bold"/>
              </a:rPr>
              <a:t>Discuss in groups a woman in your life, community, or society who has influenced or inspired you.</a:t>
            </a:r>
          </a:p>
          <a:p>
            <a:pPr algn="l">
              <a:lnSpc>
                <a:spcPts val="2529"/>
              </a:lnSpc>
            </a:pPr>
            <a:endParaRPr lang="en-US" sz="2299" b="1">
              <a:solidFill>
                <a:srgbClr val="FFFFFF"/>
              </a:solidFill>
              <a:latin typeface="Montserrat Bold"/>
              <a:ea typeface="Montserrat Bold"/>
              <a:cs typeface="Montserrat Bold"/>
              <a:sym typeface="Montserrat Bold"/>
            </a:endParaRPr>
          </a:p>
          <a:p>
            <a:pPr algn="l">
              <a:lnSpc>
                <a:spcPts val="2529"/>
              </a:lnSpc>
            </a:pPr>
            <a:r>
              <a:rPr lang="en-US" sz="2299" b="1">
                <a:solidFill>
                  <a:srgbClr val="FFFFFF"/>
                </a:solidFill>
                <a:latin typeface="Montserrat Bold"/>
                <a:ea typeface="Montserrat Bold"/>
                <a:cs typeface="Montserrat Bold"/>
                <a:sym typeface="Montserrat Bold"/>
              </a:rPr>
              <a:t>This could be:</a:t>
            </a:r>
          </a:p>
          <a:p>
            <a:pPr marL="496569" lvl="1" indent="-248284" algn="l">
              <a:lnSpc>
                <a:spcPts val="2529"/>
              </a:lnSpc>
              <a:buFont typeface="Arial"/>
              <a:buChar char="•"/>
            </a:pPr>
            <a:r>
              <a:rPr lang="en-US" sz="2299" b="1">
                <a:solidFill>
                  <a:srgbClr val="FFFFFF"/>
                </a:solidFill>
                <a:latin typeface="Montserrat Bold"/>
                <a:ea typeface="Montserrat Bold"/>
                <a:cs typeface="Montserrat Bold"/>
                <a:sym typeface="Montserrat Bold"/>
              </a:rPr>
              <a:t>A family member</a:t>
            </a:r>
          </a:p>
          <a:p>
            <a:pPr marL="496569" lvl="1" indent="-248284" algn="l">
              <a:lnSpc>
                <a:spcPts val="2529"/>
              </a:lnSpc>
              <a:buFont typeface="Arial"/>
              <a:buChar char="•"/>
            </a:pPr>
            <a:r>
              <a:rPr lang="en-US" sz="2299" b="1">
                <a:solidFill>
                  <a:srgbClr val="FFFFFF"/>
                </a:solidFill>
                <a:latin typeface="Montserrat Bold"/>
                <a:ea typeface="Montserrat Bold"/>
                <a:cs typeface="Montserrat Bold"/>
                <a:sym typeface="Montserrat Bold"/>
              </a:rPr>
              <a:t>A teacher</a:t>
            </a:r>
          </a:p>
          <a:p>
            <a:pPr marL="496569" lvl="1" indent="-248284" algn="l">
              <a:lnSpc>
                <a:spcPts val="2529"/>
              </a:lnSpc>
              <a:buFont typeface="Arial"/>
              <a:buChar char="•"/>
            </a:pPr>
            <a:r>
              <a:rPr lang="en-US" sz="2299" b="1">
                <a:solidFill>
                  <a:srgbClr val="FFFFFF"/>
                </a:solidFill>
                <a:latin typeface="Montserrat Bold"/>
                <a:ea typeface="Montserrat Bold"/>
                <a:cs typeface="Montserrat Bold"/>
                <a:sym typeface="Montserrat Bold"/>
              </a:rPr>
              <a:t>A public figure</a:t>
            </a:r>
          </a:p>
          <a:p>
            <a:pPr marL="496569" lvl="1" indent="-248284" algn="l">
              <a:lnSpc>
                <a:spcPts val="2529"/>
              </a:lnSpc>
              <a:buFont typeface="Arial"/>
              <a:buChar char="•"/>
            </a:pPr>
            <a:r>
              <a:rPr lang="en-US" sz="2299" b="1">
                <a:solidFill>
                  <a:srgbClr val="FFFFFF"/>
                </a:solidFill>
                <a:latin typeface="Montserrat Bold"/>
                <a:ea typeface="Montserrat Bold"/>
                <a:cs typeface="Montserrat Bold"/>
                <a:sym typeface="Montserrat Bold"/>
              </a:rPr>
              <a:t>A coach</a:t>
            </a:r>
          </a:p>
          <a:p>
            <a:pPr marL="496569" lvl="1" indent="-248284" algn="l">
              <a:lnSpc>
                <a:spcPts val="2529"/>
              </a:lnSpc>
              <a:buFont typeface="Arial"/>
              <a:buChar char="•"/>
            </a:pPr>
            <a:r>
              <a:rPr lang="en-US" sz="2299" b="1">
                <a:solidFill>
                  <a:srgbClr val="FFFFFF"/>
                </a:solidFill>
                <a:latin typeface="Montserrat Bold"/>
                <a:ea typeface="Montserrat Bold"/>
                <a:cs typeface="Montserrat Bold"/>
                <a:sym typeface="Montserrat Bold"/>
              </a:rPr>
              <a:t>A friend</a:t>
            </a:r>
          </a:p>
          <a:p>
            <a:pPr marL="496569" lvl="1" indent="-248284" algn="l">
              <a:lnSpc>
                <a:spcPts val="2529"/>
              </a:lnSpc>
              <a:buFont typeface="Arial"/>
              <a:buChar char="•"/>
            </a:pPr>
            <a:r>
              <a:rPr lang="en-US" sz="2299" b="1">
                <a:solidFill>
                  <a:srgbClr val="FFFFFF"/>
                </a:solidFill>
                <a:latin typeface="Montserrat Bold"/>
                <a:ea typeface="Montserrat Bold"/>
                <a:cs typeface="Montserrat Bold"/>
                <a:sym typeface="Montserrat Bold"/>
              </a:rPr>
              <a:t>A historical figure</a:t>
            </a:r>
          </a:p>
        </p:txBody>
      </p:sp>
      <p:sp>
        <p:nvSpPr>
          <p:cNvPr id="20" name="TextBox 20"/>
          <p:cNvSpPr txBox="1"/>
          <p:nvPr/>
        </p:nvSpPr>
        <p:spPr>
          <a:xfrm>
            <a:off x="7745702" y="6804168"/>
            <a:ext cx="9022530" cy="2497836"/>
          </a:xfrm>
          <a:prstGeom prst="rect">
            <a:avLst/>
          </a:prstGeom>
        </p:spPr>
        <p:txBody>
          <a:bodyPr lIns="0" tIns="0" rIns="0" bIns="0" rtlCol="0" anchor="t">
            <a:spAutoFit/>
          </a:bodyPr>
          <a:lstStyle/>
          <a:p>
            <a:pPr marL="518160" lvl="1" indent="-259080" algn="l">
              <a:lnSpc>
                <a:spcPts val="3311"/>
              </a:lnSpc>
              <a:buAutoNum type="arabicPeriod"/>
            </a:pPr>
            <a:r>
              <a:rPr lang="en-US" sz="2400" b="1" spc="96">
                <a:solidFill>
                  <a:srgbClr val="000000"/>
                </a:solidFill>
                <a:latin typeface="Montserrat Bold"/>
                <a:ea typeface="Montserrat Bold"/>
                <a:cs typeface="Montserrat Bold"/>
                <a:sym typeface="Montserrat Bold"/>
              </a:rPr>
              <a:t>Who is she?</a:t>
            </a:r>
          </a:p>
          <a:p>
            <a:pPr marL="518160" lvl="1" indent="-259080" algn="l">
              <a:lnSpc>
                <a:spcPts val="3311"/>
              </a:lnSpc>
              <a:buAutoNum type="arabicPeriod"/>
            </a:pPr>
            <a:r>
              <a:rPr lang="en-US" sz="2400" b="1" spc="96">
                <a:solidFill>
                  <a:srgbClr val="000000"/>
                </a:solidFill>
                <a:latin typeface="Montserrat Bold"/>
                <a:ea typeface="Montserrat Bold"/>
                <a:cs typeface="Montserrat Bold"/>
                <a:sym typeface="Montserrat Bold"/>
              </a:rPr>
              <a:t>What has she achieved or overcome?</a:t>
            </a:r>
          </a:p>
          <a:p>
            <a:pPr marL="518160" lvl="1" indent="-259080" algn="l">
              <a:lnSpc>
                <a:spcPts val="3311"/>
              </a:lnSpc>
              <a:buAutoNum type="arabicPeriod"/>
            </a:pPr>
            <a:r>
              <a:rPr lang="en-US" sz="2400" b="1" spc="96">
                <a:solidFill>
                  <a:srgbClr val="000000"/>
                </a:solidFill>
                <a:latin typeface="Montserrat Bold"/>
                <a:ea typeface="Montserrat Bold"/>
                <a:cs typeface="Montserrat Bold"/>
                <a:sym typeface="Montserrat Bold"/>
              </a:rPr>
              <a:t>What challenges/barriers might she have faced?</a:t>
            </a:r>
          </a:p>
          <a:p>
            <a:pPr marL="518160" lvl="1" indent="-259080" algn="l">
              <a:lnSpc>
                <a:spcPts val="3311"/>
              </a:lnSpc>
              <a:buAutoNum type="arabicPeriod"/>
            </a:pPr>
            <a:r>
              <a:rPr lang="en-US" sz="2400" b="1" spc="96">
                <a:solidFill>
                  <a:srgbClr val="000000"/>
                </a:solidFill>
                <a:latin typeface="Montserrat Bold"/>
                <a:ea typeface="Montserrat Bold"/>
                <a:cs typeface="Montserrat Bold"/>
                <a:sym typeface="Montserrat Bold"/>
              </a:rPr>
              <a:t>How does her story link to the aims of International Women’s Day?</a:t>
            </a:r>
          </a:p>
          <a:p>
            <a:pPr marL="518160" lvl="1" indent="-259080" algn="l">
              <a:lnSpc>
                <a:spcPts val="3311"/>
              </a:lnSpc>
              <a:buAutoNum type="arabicPeriod"/>
            </a:pPr>
            <a:r>
              <a:rPr lang="en-US" sz="2400" b="1" spc="96">
                <a:solidFill>
                  <a:srgbClr val="000000"/>
                </a:solidFill>
                <a:latin typeface="Montserrat Bold"/>
                <a:ea typeface="Montserrat Bold"/>
                <a:cs typeface="Montserrat Bold"/>
                <a:sym typeface="Montserrat Bold"/>
              </a:rPr>
              <a:t>What quality do you admire most?</a:t>
            </a:r>
          </a:p>
        </p:txBody>
      </p:sp>
      <p:sp>
        <p:nvSpPr>
          <p:cNvPr id="21" name="TextBox 21"/>
          <p:cNvSpPr txBox="1"/>
          <p:nvPr/>
        </p:nvSpPr>
        <p:spPr>
          <a:xfrm>
            <a:off x="17208850" y="886206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a:ea typeface="Montserrat"/>
                <a:cs typeface="Montserrat"/>
                <a:sym typeface="Montserrat"/>
              </a:rPr>
              <a:t>|</a:t>
            </a:r>
            <a:r>
              <a:rPr lang="en-US" sz="2400" b="1">
                <a:solidFill>
                  <a:srgbClr val="000000"/>
                </a:solidFill>
                <a:latin typeface="Montserrat Bold"/>
                <a:ea typeface="Montserrat Bold"/>
                <a:cs typeface="Montserrat Bold"/>
                <a:sym typeface="Montserrat Bold"/>
              </a:rPr>
              <a:t> 12</a:t>
            </a:r>
          </a:p>
        </p:txBody>
      </p:sp>
      <p:sp>
        <p:nvSpPr>
          <p:cNvPr id="22" name="TextBox 22"/>
          <p:cNvSpPr txBox="1"/>
          <p:nvPr/>
        </p:nvSpPr>
        <p:spPr>
          <a:xfrm>
            <a:off x="153511" y="411161"/>
            <a:ext cx="2418175" cy="356235"/>
          </a:xfrm>
          <a:prstGeom prst="rect">
            <a:avLst/>
          </a:prstGeom>
        </p:spPr>
        <p:txBody>
          <a:bodyPr lIns="0" tIns="0" rIns="0" bIns="0" rtlCol="0" anchor="t">
            <a:spAutoFit/>
          </a:bodyPr>
          <a:lstStyle/>
          <a:p>
            <a:pPr algn="l">
              <a:lnSpc>
                <a:spcPts val="2940"/>
              </a:lnSpc>
            </a:pPr>
            <a:r>
              <a:rPr lang="en-US" sz="2100" b="1">
                <a:solidFill>
                  <a:srgbClr val="FFFFFF"/>
                </a:solidFill>
                <a:latin typeface="Montserrat Bold"/>
                <a:ea typeface="Montserrat Bold"/>
                <a:cs typeface="Montserrat Bold"/>
                <a:sym typeface="Montserrat Bold"/>
              </a:rPr>
              <a:t>MAIN ACTIVITY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02422" y="1596580"/>
            <a:ext cx="5541103" cy="857250"/>
          </a:xfrm>
          <a:prstGeom prst="rect">
            <a:avLst/>
          </a:prstGeom>
        </p:spPr>
        <p:txBody>
          <a:bodyPr lIns="0" tIns="0" rIns="0" bIns="0" rtlCol="0" anchor="t">
            <a:spAutoFit/>
          </a:bodyPr>
          <a:lstStyle/>
          <a:p>
            <a:pPr algn="l">
              <a:lnSpc>
                <a:spcPts val="6600"/>
              </a:lnSpc>
            </a:pPr>
            <a:r>
              <a:rPr lang="en-US" sz="6000" b="1">
                <a:solidFill>
                  <a:srgbClr val="000000"/>
                </a:solidFill>
                <a:latin typeface="Montserrat Bold"/>
                <a:ea typeface="Montserrat Bold"/>
                <a:cs typeface="Montserrat Bold"/>
                <a:sym typeface="Montserrat Bold"/>
              </a:rPr>
              <a:t>REFLECTION</a:t>
            </a:r>
          </a:p>
        </p:txBody>
      </p:sp>
      <p:sp>
        <p:nvSpPr>
          <p:cNvPr id="3" name="Freeform 3"/>
          <p:cNvSpPr/>
          <p:nvPr/>
        </p:nvSpPr>
        <p:spPr>
          <a:xfrm>
            <a:off x="15635611" y="420337"/>
            <a:ext cx="2265241" cy="608363"/>
          </a:xfrm>
          <a:custGeom>
            <a:avLst/>
            <a:gdLst/>
            <a:ahLst/>
            <a:cxnLst/>
            <a:rect l="l" t="t" r="r" b="b"/>
            <a:pathLst>
              <a:path w="2265241" h="608363">
                <a:moveTo>
                  <a:pt x="0" y="0"/>
                </a:moveTo>
                <a:lnTo>
                  <a:pt x="2265241" y="0"/>
                </a:lnTo>
                <a:lnTo>
                  <a:pt x="2265241" y="608363"/>
                </a:lnTo>
                <a:lnTo>
                  <a:pt x="0" y="608363"/>
                </a:lnTo>
                <a:lnTo>
                  <a:pt x="0" y="0"/>
                </a:lnTo>
                <a:close/>
              </a:path>
            </a:pathLst>
          </a:custGeom>
          <a:blipFill>
            <a:blip r:embed="rId2"/>
            <a:stretch>
              <a:fillRect/>
            </a:stretch>
          </a:blipFill>
        </p:spPr>
        <p:txBody>
          <a:bodyPr/>
          <a:lstStyle/>
          <a:p>
            <a:endParaRPr lang="en-US"/>
          </a:p>
        </p:txBody>
      </p:sp>
      <p:sp>
        <p:nvSpPr>
          <p:cNvPr id="4" name="Freeform 4"/>
          <p:cNvSpPr/>
          <p:nvPr/>
        </p:nvSpPr>
        <p:spPr>
          <a:xfrm>
            <a:off x="13915562" y="4712971"/>
            <a:ext cx="3561240" cy="4836999"/>
          </a:xfrm>
          <a:custGeom>
            <a:avLst/>
            <a:gdLst/>
            <a:ahLst/>
            <a:cxnLst/>
            <a:rect l="l" t="t" r="r" b="b"/>
            <a:pathLst>
              <a:path w="3561240" h="4836999">
                <a:moveTo>
                  <a:pt x="0" y="0"/>
                </a:moveTo>
                <a:lnTo>
                  <a:pt x="3561241" y="0"/>
                </a:lnTo>
                <a:lnTo>
                  <a:pt x="3561241" y="4836998"/>
                </a:lnTo>
                <a:lnTo>
                  <a:pt x="0" y="48369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2002422" y="2712994"/>
            <a:ext cx="15552429" cy="1099905"/>
            <a:chOff x="0" y="0"/>
            <a:chExt cx="6302359" cy="445718"/>
          </a:xfrm>
        </p:grpSpPr>
        <p:sp>
          <p:nvSpPr>
            <p:cNvPr id="6" name="Freeform 6"/>
            <p:cNvSpPr/>
            <p:nvPr/>
          </p:nvSpPr>
          <p:spPr>
            <a:xfrm>
              <a:off x="0" y="0"/>
              <a:ext cx="6302359" cy="445718"/>
            </a:xfrm>
            <a:custGeom>
              <a:avLst/>
              <a:gdLst/>
              <a:ahLst/>
              <a:cxnLst/>
              <a:rect l="l" t="t" r="r" b="b"/>
              <a:pathLst>
                <a:path w="6302359" h="445718">
                  <a:moveTo>
                    <a:pt x="0" y="0"/>
                  </a:moveTo>
                  <a:lnTo>
                    <a:pt x="6302359" y="0"/>
                  </a:lnTo>
                  <a:lnTo>
                    <a:pt x="6302359" y="445718"/>
                  </a:lnTo>
                  <a:lnTo>
                    <a:pt x="0" y="445718"/>
                  </a:lnTo>
                  <a:close/>
                </a:path>
              </a:pathLst>
            </a:custGeom>
            <a:solidFill>
              <a:srgbClr val="AAD9E3"/>
            </a:solidFill>
          </p:spPr>
          <p:txBody>
            <a:bodyPr/>
            <a:lstStyle/>
            <a:p>
              <a:endParaRPr lang="en-US"/>
            </a:p>
          </p:txBody>
        </p:sp>
        <p:sp>
          <p:nvSpPr>
            <p:cNvPr id="7" name="TextBox 7"/>
            <p:cNvSpPr txBox="1"/>
            <p:nvPr/>
          </p:nvSpPr>
          <p:spPr>
            <a:xfrm>
              <a:off x="0" y="-38100"/>
              <a:ext cx="6302359" cy="483818"/>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2135094" y="2909186"/>
            <a:ext cx="15353082" cy="574169"/>
          </a:xfrm>
          <a:prstGeom prst="rect">
            <a:avLst/>
          </a:prstGeom>
        </p:spPr>
        <p:txBody>
          <a:bodyPr lIns="0" tIns="0" rIns="0" bIns="0" rtlCol="0" anchor="t">
            <a:spAutoFit/>
          </a:bodyPr>
          <a:lstStyle/>
          <a:p>
            <a:pPr marL="626104" lvl="1" indent="-313052" algn="l">
              <a:lnSpc>
                <a:spcPts val="4958"/>
              </a:lnSpc>
              <a:buFont typeface="Arial"/>
              <a:buChar char="•"/>
            </a:pPr>
            <a:r>
              <a:rPr lang="en-US" sz="2899" b="1" spc="115">
                <a:solidFill>
                  <a:srgbClr val="000000"/>
                </a:solidFill>
                <a:latin typeface="Montserrat Bold"/>
                <a:ea typeface="Montserrat Bold"/>
                <a:cs typeface="Montserrat Bold"/>
                <a:sym typeface="Montserrat Bold"/>
              </a:rPr>
              <a:t>Why is International Women’s Day still important today?</a:t>
            </a:r>
          </a:p>
        </p:txBody>
      </p:sp>
      <p:sp>
        <p:nvSpPr>
          <p:cNvPr id="9" name="TextBox 9"/>
          <p:cNvSpPr txBox="1"/>
          <p:nvPr/>
        </p:nvSpPr>
        <p:spPr>
          <a:xfrm>
            <a:off x="17208850" y="886206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a:ea typeface="Montserrat"/>
                <a:cs typeface="Montserrat"/>
                <a:sym typeface="Montserrat"/>
              </a:rPr>
              <a:t>|</a:t>
            </a:r>
            <a:r>
              <a:rPr lang="en-US" sz="2400" b="1">
                <a:solidFill>
                  <a:srgbClr val="000000"/>
                </a:solidFill>
                <a:latin typeface="Montserrat Bold"/>
                <a:ea typeface="Montserrat Bold"/>
                <a:cs typeface="Montserrat Bold"/>
                <a:sym typeface="Montserrat Bold"/>
              </a:rPr>
              <a:t> 13</a:t>
            </a:r>
          </a:p>
        </p:txBody>
      </p:sp>
      <p:grpSp>
        <p:nvGrpSpPr>
          <p:cNvPr id="10" name="Group 10"/>
          <p:cNvGrpSpPr/>
          <p:nvPr/>
        </p:nvGrpSpPr>
        <p:grpSpPr>
          <a:xfrm rot="5400000">
            <a:off x="-4630398" y="4497991"/>
            <a:ext cx="10551815" cy="1291019"/>
            <a:chOff x="0" y="0"/>
            <a:chExt cx="4275945" cy="523163"/>
          </a:xfrm>
        </p:grpSpPr>
        <p:sp>
          <p:nvSpPr>
            <p:cNvPr id="11" name="Freeform 11"/>
            <p:cNvSpPr/>
            <p:nvPr/>
          </p:nvSpPr>
          <p:spPr>
            <a:xfrm>
              <a:off x="0" y="0"/>
              <a:ext cx="4275944" cy="523163"/>
            </a:xfrm>
            <a:custGeom>
              <a:avLst/>
              <a:gdLst/>
              <a:ahLst/>
              <a:cxnLst/>
              <a:rect l="l" t="t" r="r" b="b"/>
              <a:pathLst>
                <a:path w="4275944" h="523163">
                  <a:moveTo>
                    <a:pt x="0" y="0"/>
                  </a:moveTo>
                  <a:lnTo>
                    <a:pt x="4275944" y="0"/>
                  </a:lnTo>
                  <a:lnTo>
                    <a:pt x="4275944" y="523163"/>
                  </a:lnTo>
                  <a:lnTo>
                    <a:pt x="0" y="523163"/>
                  </a:lnTo>
                  <a:close/>
                </a:path>
              </a:pathLst>
            </a:custGeom>
            <a:gradFill rotWithShape="1">
              <a:gsLst>
                <a:gs pos="0">
                  <a:srgbClr val="224AA8">
                    <a:alpha val="100000"/>
                  </a:srgbClr>
                </a:gs>
                <a:gs pos="100000">
                  <a:srgbClr val="B56FDC">
                    <a:alpha val="100000"/>
                  </a:srgbClr>
                </a:gs>
              </a:gsLst>
              <a:lin ang="0"/>
            </a:gradFill>
          </p:spPr>
          <p:txBody>
            <a:bodyPr/>
            <a:lstStyle/>
            <a:p>
              <a:endParaRPr lang="en-US"/>
            </a:p>
          </p:txBody>
        </p:sp>
        <p:sp>
          <p:nvSpPr>
            <p:cNvPr id="12" name="TextBox 12"/>
            <p:cNvSpPr txBox="1"/>
            <p:nvPr/>
          </p:nvSpPr>
          <p:spPr>
            <a:xfrm>
              <a:off x="0" y="-38100"/>
              <a:ext cx="4275945" cy="561263"/>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0" y="326881"/>
            <a:ext cx="2571686" cy="562894"/>
            <a:chOff x="0" y="0"/>
            <a:chExt cx="1113833" cy="228103"/>
          </a:xfrm>
        </p:grpSpPr>
        <p:sp>
          <p:nvSpPr>
            <p:cNvPr id="14" name="Freeform 14"/>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D23A81"/>
            </a:solidFill>
          </p:spPr>
          <p:txBody>
            <a:bodyPr/>
            <a:lstStyle/>
            <a:p>
              <a:endParaRPr lang="en-US"/>
            </a:p>
          </p:txBody>
        </p:sp>
        <p:sp>
          <p:nvSpPr>
            <p:cNvPr id="15" name="TextBox 15"/>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153511" y="411161"/>
            <a:ext cx="2418175" cy="356235"/>
          </a:xfrm>
          <a:prstGeom prst="rect">
            <a:avLst/>
          </a:prstGeom>
        </p:spPr>
        <p:txBody>
          <a:bodyPr lIns="0" tIns="0" rIns="0" bIns="0" rtlCol="0" anchor="t">
            <a:spAutoFit/>
          </a:bodyPr>
          <a:lstStyle/>
          <a:p>
            <a:pPr algn="l">
              <a:lnSpc>
                <a:spcPts val="2940"/>
              </a:lnSpc>
            </a:pPr>
            <a:r>
              <a:rPr lang="en-US" sz="2100" b="1">
                <a:solidFill>
                  <a:srgbClr val="FFFFFF"/>
                </a:solidFill>
                <a:latin typeface="Montserrat Bold"/>
                <a:ea typeface="Montserrat Bold"/>
                <a:cs typeface="Montserrat Bold"/>
                <a:sym typeface="Montserrat Bold"/>
              </a:rPr>
              <a:t>MAIN ACTIVITY</a:t>
            </a:r>
          </a:p>
        </p:txBody>
      </p:sp>
      <p:grpSp>
        <p:nvGrpSpPr>
          <p:cNvPr id="17" name="Group 17"/>
          <p:cNvGrpSpPr/>
          <p:nvPr/>
        </p:nvGrpSpPr>
        <p:grpSpPr>
          <a:xfrm>
            <a:off x="2002422" y="4116546"/>
            <a:ext cx="11453931" cy="1516122"/>
            <a:chOff x="0" y="0"/>
            <a:chExt cx="4641512" cy="614383"/>
          </a:xfrm>
        </p:grpSpPr>
        <p:sp>
          <p:nvSpPr>
            <p:cNvPr id="18" name="Freeform 18"/>
            <p:cNvSpPr/>
            <p:nvPr/>
          </p:nvSpPr>
          <p:spPr>
            <a:xfrm>
              <a:off x="0" y="0"/>
              <a:ext cx="4641512" cy="614383"/>
            </a:xfrm>
            <a:custGeom>
              <a:avLst/>
              <a:gdLst/>
              <a:ahLst/>
              <a:cxnLst/>
              <a:rect l="l" t="t" r="r" b="b"/>
              <a:pathLst>
                <a:path w="4641512" h="614383">
                  <a:moveTo>
                    <a:pt x="0" y="0"/>
                  </a:moveTo>
                  <a:lnTo>
                    <a:pt x="4641512" y="0"/>
                  </a:lnTo>
                  <a:lnTo>
                    <a:pt x="4641512" y="614383"/>
                  </a:lnTo>
                  <a:lnTo>
                    <a:pt x="0" y="614383"/>
                  </a:lnTo>
                  <a:close/>
                </a:path>
              </a:pathLst>
            </a:custGeom>
            <a:solidFill>
              <a:srgbClr val="AAD9E3"/>
            </a:solidFill>
          </p:spPr>
          <p:txBody>
            <a:bodyPr/>
            <a:lstStyle/>
            <a:p>
              <a:endParaRPr lang="en-US"/>
            </a:p>
          </p:txBody>
        </p:sp>
        <p:sp>
          <p:nvSpPr>
            <p:cNvPr id="19" name="TextBox 19"/>
            <p:cNvSpPr txBox="1"/>
            <p:nvPr/>
          </p:nvSpPr>
          <p:spPr>
            <a:xfrm>
              <a:off x="0" y="-38100"/>
              <a:ext cx="4641512" cy="652483"/>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2201769" y="4207675"/>
            <a:ext cx="11137055" cy="1202819"/>
          </a:xfrm>
          <a:prstGeom prst="rect">
            <a:avLst/>
          </a:prstGeom>
        </p:spPr>
        <p:txBody>
          <a:bodyPr lIns="0" tIns="0" rIns="0" bIns="0" rtlCol="0" anchor="t">
            <a:spAutoFit/>
          </a:bodyPr>
          <a:lstStyle/>
          <a:p>
            <a:pPr marL="626104" lvl="1" indent="-313052" algn="l">
              <a:lnSpc>
                <a:spcPts val="4958"/>
              </a:lnSpc>
              <a:buFont typeface="Arial"/>
              <a:buChar char="•"/>
            </a:pPr>
            <a:r>
              <a:rPr lang="en-US" sz="2899" b="1" spc="115">
                <a:solidFill>
                  <a:srgbClr val="000000"/>
                </a:solidFill>
                <a:latin typeface="Montserrat Bold"/>
                <a:ea typeface="Montserrat Bold"/>
                <a:cs typeface="Montserrat Bold"/>
                <a:sym typeface="Montserrat Bold"/>
              </a:rPr>
              <a:t>What did today’s session make you realise about equality?</a:t>
            </a:r>
          </a:p>
        </p:txBody>
      </p:sp>
      <p:grpSp>
        <p:nvGrpSpPr>
          <p:cNvPr id="21" name="Group 21"/>
          <p:cNvGrpSpPr/>
          <p:nvPr/>
        </p:nvGrpSpPr>
        <p:grpSpPr>
          <a:xfrm>
            <a:off x="2002422" y="5936315"/>
            <a:ext cx="11453931" cy="1375646"/>
            <a:chOff x="0" y="0"/>
            <a:chExt cx="4641512" cy="557457"/>
          </a:xfrm>
        </p:grpSpPr>
        <p:sp>
          <p:nvSpPr>
            <p:cNvPr id="22" name="Freeform 22"/>
            <p:cNvSpPr/>
            <p:nvPr/>
          </p:nvSpPr>
          <p:spPr>
            <a:xfrm>
              <a:off x="0" y="0"/>
              <a:ext cx="4641512" cy="557457"/>
            </a:xfrm>
            <a:custGeom>
              <a:avLst/>
              <a:gdLst/>
              <a:ahLst/>
              <a:cxnLst/>
              <a:rect l="l" t="t" r="r" b="b"/>
              <a:pathLst>
                <a:path w="4641512" h="557457">
                  <a:moveTo>
                    <a:pt x="0" y="0"/>
                  </a:moveTo>
                  <a:lnTo>
                    <a:pt x="4641512" y="0"/>
                  </a:lnTo>
                  <a:lnTo>
                    <a:pt x="4641512" y="557457"/>
                  </a:lnTo>
                  <a:lnTo>
                    <a:pt x="0" y="557457"/>
                  </a:lnTo>
                  <a:close/>
                </a:path>
              </a:pathLst>
            </a:custGeom>
            <a:solidFill>
              <a:srgbClr val="AAD9E3"/>
            </a:solidFill>
          </p:spPr>
          <p:txBody>
            <a:bodyPr/>
            <a:lstStyle/>
            <a:p>
              <a:endParaRPr lang="en-US"/>
            </a:p>
          </p:txBody>
        </p:sp>
        <p:sp>
          <p:nvSpPr>
            <p:cNvPr id="23" name="TextBox 23"/>
            <p:cNvSpPr txBox="1"/>
            <p:nvPr/>
          </p:nvSpPr>
          <p:spPr>
            <a:xfrm>
              <a:off x="0" y="-38100"/>
              <a:ext cx="4641512" cy="595557"/>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2201769" y="5974415"/>
            <a:ext cx="10803044" cy="1202819"/>
          </a:xfrm>
          <a:prstGeom prst="rect">
            <a:avLst/>
          </a:prstGeom>
        </p:spPr>
        <p:txBody>
          <a:bodyPr lIns="0" tIns="0" rIns="0" bIns="0" rtlCol="0" anchor="t">
            <a:spAutoFit/>
          </a:bodyPr>
          <a:lstStyle/>
          <a:p>
            <a:pPr marL="626104" lvl="1" indent="-313052" algn="l">
              <a:lnSpc>
                <a:spcPts val="4958"/>
              </a:lnSpc>
              <a:buFont typeface="Arial"/>
              <a:buChar char="•"/>
            </a:pPr>
            <a:r>
              <a:rPr lang="en-US" sz="2899" b="1" spc="115">
                <a:solidFill>
                  <a:srgbClr val="000000"/>
                </a:solidFill>
                <a:latin typeface="Montserrat Bold"/>
                <a:ea typeface="Montserrat Bold"/>
                <a:cs typeface="Montserrat Bold"/>
                <a:sym typeface="Montserrat Bold"/>
              </a:rPr>
              <a:t>How can recognising women’s achievements change attitudes?</a:t>
            </a:r>
          </a:p>
        </p:txBody>
      </p:sp>
      <p:grpSp>
        <p:nvGrpSpPr>
          <p:cNvPr id="25" name="Group 25"/>
          <p:cNvGrpSpPr/>
          <p:nvPr/>
        </p:nvGrpSpPr>
        <p:grpSpPr>
          <a:xfrm>
            <a:off x="2002422" y="7616762"/>
            <a:ext cx="11453931" cy="1832482"/>
            <a:chOff x="0" y="0"/>
            <a:chExt cx="4641512" cy="742582"/>
          </a:xfrm>
        </p:grpSpPr>
        <p:sp>
          <p:nvSpPr>
            <p:cNvPr id="26" name="Freeform 26"/>
            <p:cNvSpPr/>
            <p:nvPr/>
          </p:nvSpPr>
          <p:spPr>
            <a:xfrm>
              <a:off x="0" y="0"/>
              <a:ext cx="4641512" cy="742582"/>
            </a:xfrm>
            <a:custGeom>
              <a:avLst/>
              <a:gdLst/>
              <a:ahLst/>
              <a:cxnLst/>
              <a:rect l="l" t="t" r="r" b="b"/>
              <a:pathLst>
                <a:path w="4641512" h="742582">
                  <a:moveTo>
                    <a:pt x="0" y="0"/>
                  </a:moveTo>
                  <a:lnTo>
                    <a:pt x="4641512" y="0"/>
                  </a:lnTo>
                  <a:lnTo>
                    <a:pt x="4641512" y="742582"/>
                  </a:lnTo>
                  <a:lnTo>
                    <a:pt x="0" y="742582"/>
                  </a:lnTo>
                  <a:close/>
                </a:path>
              </a:pathLst>
            </a:custGeom>
            <a:solidFill>
              <a:srgbClr val="AAD9E3"/>
            </a:solidFill>
          </p:spPr>
          <p:txBody>
            <a:bodyPr/>
            <a:lstStyle/>
            <a:p>
              <a:endParaRPr lang="en-US"/>
            </a:p>
          </p:txBody>
        </p:sp>
        <p:sp>
          <p:nvSpPr>
            <p:cNvPr id="27" name="TextBox 27"/>
            <p:cNvSpPr txBox="1"/>
            <p:nvPr/>
          </p:nvSpPr>
          <p:spPr>
            <a:xfrm>
              <a:off x="0" y="-38100"/>
              <a:ext cx="4641512" cy="780682"/>
            </a:xfrm>
            <a:prstGeom prst="rect">
              <a:avLst/>
            </a:prstGeom>
          </p:spPr>
          <p:txBody>
            <a:bodyPr lIns="50800" tIns="50800" rIns="50800" bIns="50800" rtlCol="0" anchor="ctr"/>
            <a:lstStyle/>
            <a:p>
              <a:pPr algn="ctr">
                <a:lnSpc>
                  <a:spcPts val="2659"/>
                </a:lnSpc>
                <a:spcBef>
                  <a:spcPct val="0"/>
                </a:spcBef>
              </a:pPr>
              <a:endParaRPr/>
            </a:p>
          </p:txBody>
        </p:sp>
      </p:grpSp>
      <p:sp>
        <p:nvSpPr>
          <p:cNvPr id="28" name="TextBox 28"/>
          <p:cNvSpPr txBox="1"/>
          <p:nvPr/>
        </p:nvSpPr>
        <p:spPr>
          <a:xfrm>
            <a:off x="2201769" y="7871949"/>
            <a:ext cx="10803044" cy="1202819"/>
          </a:xfrm>
          <a:prstGeom prst="rect">
            <a:avLst/>
          </a:prstGeom>
        </p:spPr>
        <p:txBody>
          <a:bodyPr lIns="0" tIns="0" rIns="0" bIns="0" rtlCol="0" anchor="t">
            <a:spAutoFit/>
          </a:bodyPr>
          <a:lstStyle/>
          <a:p>
            <a:pPr marL="626104" lvl="1" indent="-313052" algn="l">
              <a:lnSpc>
                <a:spcPts val="4958"/>
              </a:lnSpc>
              <a:buFont typeface="Arial"/>
              <a:buChar char="•"/>
            </a:pPr>
            <a:r>
              <a:rPr lang="en-US" sz="2899" b="1" spc="115">
                <a:solidFill>
                  <a:srgbClr val="000000"/>
                </a:solidFill>
                <a:latin typeface="Montserrat Bold"/>
                <a:ea typeface="Montserrat Bold"/>
                <a:cs typeface="Montserrat Bold"/>
                <a:sym typeface="Montserrat Bold"/>
              </a:rPr>
              <a:t>What stereotype can you challenge in everyday life?</a:t>
            </a:r>
          </a:p>
        </p:txBody>
      </p:sp>
      <p:sp>
        <p:nvSpPr>
          <p:cNvPr id="29" name="Freeform 29"/>
          <p:cNvSpPr/>
          <p:nvPr/>
        </p:nvSpPr>
        <p:spPr>
          <a:xfrm>
            <a:off x="2877212" y="326881"/>
            <a:ext cx="4893084" cy="762506"/>
          </a:xfrm>
          <a:custGeom>
            <a:avLst/>
            <a:gdLst/>
            <a:ahLst/>
            <a:cxnLst/>
            <a:rect l="l" t="t" r="r" b="b"/>
            <a:pathLst>
              <a:path w="4893084" h="762506">
                <a:moveTo>
                  <a:pt x="0" y="0"/>
                </a:moveTo>
                <a:lnTo>
                  <a:pt x="4893084" y="0"/>
                </a:lnTo>
                <a:lnTo>
                  <a:pt x="4893084" y="762506"/>
                </a:lnTo>
                <a:lnTo>
                  <a:pt x="0" y="762506"/>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72815" y="2313423"/>
            <a:ext cx="19370910" cy="6220130"/>
            <a:chOff x="0" y="0"/>
            <a:chExt cx="5101803" cy="1638223"/>
          </a:xfrm>
        </p:grpSpPr>
        <p:sp>
          <p:nvSpPr>
            <p:cNvPr id="3" name="Freeform 3"/>
            <p:cNvSpPr/>
            <p:nvPr/>
          </p:nvSpPr>
          <p:spPr>
            <a:xfrm>
              <a:off x="0" y="0"/>
              <a:ext cx="5101803" cy="1638223"/>
            </a:xfrm>
            <a:custGeom>
              <a:avLst/>
              <a:gdLst/>
              <a:ahLst/>
              <a:cxnLst/>
              <a:rect l="l" t="t" r="r" b="b"/>
              <a:pathLst>
                <a:path w="5101803" h="1638223">
                  <a:moveTo>
                    <a:pt x="0" y="0"/>
                  </a:moveTo>
                  <a:lnTo>
                    <a:pt x="5101803" y="0"/>
                  </a:lnTo>
                  <a:lnTo>
                    <a:pt x="5101803" y="1638223"/>
                  </a:lnTo>
                  <a:lnTo>
                    <a:pt x="0" y="1638223"/>
                  </a:lnTo>
                  <a:close/>
                </a:path>
              </a:pathLst>
            </a:custGeom>
            <a:solidFill>
              <a:srgbClr val="A0A8B6">
                <a:alpha val="40000"/>
              </a:srgbClr>
            </a:solidFill>
          </p:spPr>
          <p:txBody>
            <a:bodyPr/>
            <a:lstStyle/>
            <a:p>
              <a:endParaRPr lang="en-US"/>
            </a:p>
          </p:txBody>
        </p:sp>
        <p:sp>
          <p:nvSpPr>
            <p:cNvPr id="4" name="TextBox 4"/>
            <p:cNvSpPr txBox="1"/>
            <p:nvPr/>
          </p:nvSpPr>
          <p:spPr>
            <a:xfrm>
              <a:off x="0" y="-123825"/>
              <a:ext cx="5101803" cy="1762048"/>
            </a:xfrm>
            <a:prstGeom prst="rect">
              <a:avLst/>
            </a:prstGeom>
          </p:spPr>
          <p:txBody>
            <a:bodyPr lIns="50800" tIns="50800" rIns="50800" bIns="50800" rtlCol="0" anchor="ctr"/>
            <a:lstStyle/>
            <a:p>
              <a:pPr algn="ctr">
                <a:lnSpc>
                  <a:spcPts val="3559"/>
                </a:lnSpc>
              </a:pPr>
              <a:endParaRPr/>
            </a:p>
          </p:txBody>
        </p:sp>
      </p:grpSp>
      <p:sp>
        <p:nvSpPr>
          <p:cNvPr id="5" name="TextBox 5"/>
          <p:cNvSpPr txBox="1"/>
          <p:nvPr/>
        </p:nvSpPr>
        <p:spPr>
          <a:xfrm>
            <a:off x="1265325" y="3636058"/>
            <a:ext cx="10693890" cy="3613377"/>
          </a:xfrm>
          <a:prstGeom prst="rect">
            <a:avLst/>
          </a:prstGeom>
        </p:spPr>
        <p:txBody>
          <a:bodyPr lIns="0" tIns="0" rIns="0" bIns="0" rtlCol="0" anchor="t">
            <a:spAutoFit/>
          </a:bodyPr>
          <a:lstStyle/>
          <a:p>
            <a:pPr marL="574510" lvl="1" indent="-287255" algn="l">
              <a:lnSpc>
                <a:spcPts val="4816"/>
              </a:lnSpc>
              <a:buFont typeface="Arial"/>
              <a:buChar char="•"/>
            </a:pPr>
            <a:r>
              <a:rPr lang="en-US" sz="2661" b="1">
                <a:solidFill>
                  <a:srgbClr val="FFFFFF"/>
                </a:solidFill>
                <a:latin typeface="Montserrat Bold"/>
                <a:ea typeface="Montserrat Bold"/>
                <a:cs typeface="Montserrat Bold"/>
                <a:sym typeface="Montserrat Bold"/>
              </a:rPr>
              <a:t>What did you</a:t>
            </a:r>
            <a:r>
              <a:rPr lang="en-US" sz="2661" b="1" u="none">
                <a:solidFill>
                  <a:srgbClr val="FFFFFF"/>
                </a:solidFill>
                <a:latin typeface="Montserrat Bold"/>
                <a:ea typeface="Montserrat Bold"/>
                <a:cs typeface="Montserrat Bold"/>
                <a:sym typeface="Montserrat Bold"/>
              </a:rPr>
              <a:t> do</a:t>
            </a:r>
            <a:r>
              <a:rPr lang="en-US" sz="2661" b="1">
                <a:solidFill>
                  <a:srgbClr val="FFFFFF"/>
                </a:solidFill>
                <a:latin typeface="Montserrat Bold"/>
                <a:ea typeface="Montserrat Bold"/>
                <a:cs typeface="Montserrat Bold"/>
                <a:sym typeface="Montserrat Bold"/>
              </a:rPr>
              <a:t> or learn t</a:t>
            </a:r>
            <a:r>
              <a:rPr lang="en-US" sz="2661" b="1" u="none">
                <a:solidFill>
                  <a:srgbClr val="FFFFFF"/>
                </a:solidFill>
                <a:latin typeface="Montserrat Bold"/>
                <a:ea typeface="Montserrat Bold"/>
                <a:cs typeface="Montserrat Bold"/>
                <a:sym typeface="Montserrat Bold"/>
              </a:rPr>
              <a:t>oday?</a:t>
            </a:r>
          </a:p>
          <a:p>
            <a:pPr marL="574510" lvl="1" indent="-287255" algn="l">
              <a:lnSpc>
                <a:spcPts val="4816"/>
              </a:lnSpc>
              <a:buFont typeface="Arial"/>
              <a:buChar char="•"/>
            </a:pPr>
            <a:r>
              <a:rPr lang="en-US" sz="2661" b="1" u="none">
                <a:solidFill>
                  <a:srgbClr val="FFFFFF"/>
                </a:solidFill>
                <a:latin typeface="Montserrat Bold"/>
                <a:ea typeface="Montserrat Bold"/>
                <a:cs typeface="Montserrat Bold"/>
                <a:sym typeface="Montserrat Bold"/>
              </a:rPr>
              <a:t>What</a:t>
            </a:r>
            <a:r>
              <a:rPr lang="en-US" sz="2661" b="1">
                <a:solidFill>
                  <a:srgbClr val="FFFFFF"/>
                </a:solidFill>
                <a:latin typeface="Montserrat Bold"/>
                <a:ea typeface="Montserrat Bold"/>
                <a:cs typeface="Montserrat Bold"/>
                <a:sym typeface="Montserrat Bold"/>
              </a:rPr>
              <a:t> </a:t>
            </a:r>
            <a:r>
              <a:rPr lang="en-US" sz="2661" b="1" u="none">
                <a:solidFill>
                  <a:srgbClr val="FFFFFF"/>
                </a:solidFill>
                <a:latin typeface="Montserrat Bold"/>
                <a:ea typeface="Montserrat Bold"/>
                <a:cs typeface="Montserrat Bold"/>
                <a:sym typeface="Montserrat Bold"/>
              </a:rPr>
              <a:t>qu</a:t>
            </a:r>
            <a:r>
              <a:rPr lang="en-US" sz="2661" b="1">
                <a:solidFill>
                  <a:srgbClr val="FFFFFF"/>
                </a:solidFill>
                <a:latin typeface="Montserrat Bold"/>
                <a:ea typeface="Montserrat Bold"/>
                <a:cs typeface="Montserrat Bold"/>
                <a:sym typeface="Montserrat Bold"/>
              </a:rPr>
              <a:t>e</a:t>
            </a:r>
            <a:r>
              <a:rPr lang="en-US" sz="2661" b="1" u="none">
                <a:solidFill>
                  <a:srgbClr val="FFFFFF"/>
                </a:solidFill>
                <a:latin typeface="Montserrat Bold"/>
                <a:ea typeface="Montserrat Bold"/>
                <a:cs typeface="Montserrat Bold"/>
                <a:sym typeface="Montserrat Bold"/>
              </a:rPr>
              <a:t>s</a:t>
            </a:r>
            <a:r>
              <a:rPr lang="en-US" sz="2661" b="1">
                <a:solidFill>
                  <a:srgbClr val="FFFFFF"/>
                </a:solidFill>
                <a:latin typeface="Montserrat Bold"/>
                <a:ea typeface="Montserrat Bold"/>
                <a:cs typeface="Montserrat Bold"/>
                <a:sym typeface="Montserrat Bold"/>
              </a:rPr>
              <a:t>ti</a:t>
            </a:r>
            <a:r>
              <a:rPr lang="en-US" sz="2661" b="1" u="none">
                <a:solidFill>
                  <a:srgbClr val="FFFFFF"/>
                </a:solidFill>
                <a:latin typeface="Montserrat Bold"/>
                <a:ea typeface="Montserrat Bold"/>
                <a:cs typeface="Montserrat Bold"/>
                <a:sym typeface="Montserrat Bold"/>
              </a:rPr>
              <a:t>on</a:t>
            </a:r>
            <a:r>
              <a:rPr lang="en-US" sz="2661" b="1">
                <a:solidFill>
                  <a:srgbClr val="FFFFFF"/>
                </a:solidFill>
                <a:latin typeface="Montserrat Bold"/>
                <a:ea typeface="Montserrat Bold"/>
                <a:cs typeface="Montserrat Bold"/>
                <a:sym typeface="Montserrat Bold"/>
              </a:rPr>
              <a:t>s </a:t>
            </a:r>
            <a:r>
              <a:rPr lang="en-US" sz="2661" b="1" u="none">
                <a:solidFill>
                  <a:srgbClr val="FFFFFF"/>
                </a:solidFill>
                <a:latin typeface="Montserrat Bold"/>
                <a:ea typeface="Montserrat Bold"/>
                <a:cs typeface="Montserrat Bold"/>
                <a:sym typeface="Montserrat Bold"/>
              </a:rPr>
              <a:t>d</a:t>
            </a:r>
            <a:r>
              <a:rPr lang="en-US" sz="2661" b="1">
                <a:solidFill>
                  <a:srgbClr val="FFFFFF"/>
                </a:solidFill>
                <a:latin typeface="Montserrat Bold"/>
                <a:ea typeface="Montserrat Bold"/>
                <a:cs typeface="Montserrat Bold"/>
                <a:sym typeface="Montserrat Bold"/>
              </a:rPr>
              <a:t>i</a:t>
            </a:r>
            <a:r>
              <a:rPr lang="en-US" sz="2661" b="1" u="none">
                <a:solidFill>
                  <a:srgbClr val="FFFFFF"/>
                </a:solidFill>
                <a:latin typeface="Montserrat Bold"/>
                <a:ea typeface="Montserrat Bold"/>
                <a:cs typeface="Montserrat Bold"/>
                <a:sym typeface="Montserrat Bold"/>
              </a:rPr>
              <a:t>d you</a:t>
            </a:r>
            <a:r>
              <a:rPr lang="en-US" sz="2661" b="1">
                <a:solidFill>
                  <a:srgbClr val="FFFFFF"/>
                </a:solidFill>
                <a:latin typeface="Montserrat Bold"/>
                <a:ea typeface="Montserrat Bold"/>
                <a:cs typeface="Montserrat Bold"/>
                <a:sym typeface="Montserrat Bold"/>
              </a:rPr>
              <a:t> as</a:t>
            </a:r>
            <a:r>
              <a:rPr lang="en-US" sz="2661" b="1" u="none">
                <a:solidFill>
                  <a:srgbClr val="FFFFFF"/>
                </a:solidFill>
                <a:latin typeface="Montserrat Bold"/>
                <a:ea typeface="Montserrat Bold"/>
                <a:cs typeface="Montserrat Bold"/>
                <a:sym typeface="Montserrat Bold"/>
              </a:rPr>
              <a:t>k </a:t>
            </a:r>
            <a:r>
              <a:rPr lang="en-US" sz="2661" b="1">
                <a:solidFill>
                  <a:srgbClr val="FFFFFF"/>
                </a:solidFill>
                <a:latin typeface="Montserrat Bold"/>
                <a:ea typeface="Montserrat Bold"/>
                <a:cs typeface="Montserrat Bold"/>
                <a:sym typeface="Montserrat Bold"/>
              </a:rPr>
              <a:t>t</a:t>
            </a:r>
            <a:r>
              <a:rPr lang="en-US" sz="2661" b="1" u="none">
                <a:solidFill>
                  <a:srgbClr val="FFFFFF"/>
                </a:solidFill>
                <a:latin typeface="Montserrat Bold"/>
                <a:ea typeface="Montserrat Bold"/>
                <a:cs typeface="Montserrat Bold"/>
                <a:sym typeface="Montserrat Bold"/>
              </a:rPr>
              <a:t>od</a:t>
            </a:r>
            <a:r>
              <a:rPr lang="en-US" sz="2661" b="1">
                <a:solidFill>
                  <a:srgbClr val="FFFFFF"/>
                </a:solidFill>
                <a:latin typeface="Montserrat Bold"/>
                <a:ea typeface="Montserrat Bold"/>
                <a:cs typeface="Montserrat Bold"/>
                <a:sym typeface="Montserrat Bold"/>
              </a:rPr>
              <a:t>a</a:t>
            </a:r>
            <a:r>
              <a:rPr lang="en-US" sz="2661" b="1" u="none">
                <a:solidFill>
                  <a:srgbClr val="FFFFFF"/>
                </a:solidFill>
                <a:latin typeface="Montserrat Bold"/>
                <a:ea typeface="Montserrat Bold"/>
                <a:cs typeface="Montserrat Bold"/>
                <a:sym typeface="Montserrat Bold"/>
              </a:rPr>
              <a:t>y?</a:t>
            </a:r>
          </a:p>
          <a:p>
            <a:pPr marL="574510" lvl="1" indent="-287255" algn="l">
              <a:lnSpc>
                <a:spcPts val="4816"/>
              </a:lnSpc>
              <a:buFont typeface="Arial"/>
              <a:buChar char="•"/>
            </a:pPr>
            <a:r>
              <a:rPr lang="en-US" sz="2661" b="1" u="none">
                <a:solidFill>
                  <a:srgbClr val="FFFFFF"/>
                </a:solidFill>
                <a:latin typeface="Montserrat Bold"/>
                <a:ea typeface="Montserrat Bold"/>
                <a:cs typeface="Montserrat Bold"/>
                <a:sym typeface="Montserrat Bold"/>
              </a:rPr>
              <a:t>Wh</a:t>
            </a:r>
            <a:r>
              <a:rPr lang="en-US" sz="2661" b="1">
                <a:solidFill>
                  <a:srgbClr val="FFFFFF"/>
                </a:solidFill>
                <a:latin typeface="Montserrat Bold"/>
                <a:ea typeface="Montserrat Bold"/>
                <a:cs typeface="Montserrat Bold"/>
                <a:sym typeface="Montserrat Bold"/>
              </a:rPr>
              <a:t>at</a:t>
            </a:r>
            <a:r>
              <a:rPr lang="en-US" sz="2661" b="1" u="none">
                <a:solidFill>
                  <a:srgbClr val="FFFFFF"/>
                </a:solidFill>
                <a:latin typeface="Montserrat Bold"/>
                <a:ea typeface="Montserrat Bold"/>
                <a:cs typeface="Montserrat Bold"/>
                <a:sym typeface="Montserrat Bold"/>
              </a:rPr>
              <a:t> skill</a:t>
            </a:r>
            <a:r>
              <a:rPr lang="en-US" sz="2661" b="1">
                <a:solidFill>
                  <a:srgbClr val="FFFFFF"/>
                </a:solidFill>
                <a:latin typeface="Montserrat Bold"/>
                <a:ea typeface="Montserrat Bold"/>
                <a:cs typeface="Montserrat Bold"/>
                <a:sym typeface="Montserrat Bold"/>
              </a:rPr>
              <a:t>s </a:t>
            </a:r>
            <a:r>
              <a:rPr lang="en-US" sz="2661" b="1" u="none">
                <a:solidFill>
                  <a:srgbClr val="FFFFFF"/>
                </a:solidFill>
                <a:latin typeface="Montserrat Bold"/>
                <a:ea typeface="Montserrat Bold"/>
                <a:cs typeface="Montserrat Bold"/>
                <a:sym typeface="Montserrat Bold"/>
              </a:rPr>
              <a:t>h</a:t>
            </a:r>
            <a:r>
              <a:rPr lang="en-US" sz="2661" b="1">
                <a:solidFill>
                  <a:srgbClr val="FFFFFF"/>
                </a:solidFill>
                <a:latin typeface="Montserrat Bold"/>
                <a:ea typeface="Montserrat Bold"/>
                <a:cs typeface="Montserrat Bold"/>
                <a:sym typeface="Montserrat Bold"/>
              </a:rPr>
              <a:t>a</a:t>
            </a:r>
            <a:r>
              <a:rPr lang="en-US" sz="2661" b="1" u="none">
                <a:solidFill>
                  <a:srgbClr val="FFFFFF"/>
                </a:solidFill>
                <a:latin typeface="Montserrat Bold"/>
                <a:ea typeface="Montserrat Bold"/>
                <a:cs typeface="Montserrat Bold"/>
                <a:sym typeface="Montserrat Bold"/>
              </a:rPr>
              <a:t>ve</a:t>
            </a:r>
            <a:r>
              <a:rPr lang="en-US" sz="2661" b="1">
                <a:solidFill>
                  <a:srgbClr val="FFFFFF"/>
                </a:solidFill>
                <a:latin typeface="Montserrat Bold"/>
                <a:ea typeface="Montserrat Bold"/>
                <a:cs typeface="Montserrat Bold"/>
                <a:sym typeface="Montserrat Bold"/>
              </a:rPr>
              <a:t> </a:t>
            </a:r>
            <a:r>
              <a:rPr lang="en-US" sz="2661" b="1" u="none">
                <a:solidFill>
                  <a:srgbClr val="FFFFFF"/>
                </a:solidFill>
                <a:latin typeface="Montserrat Bold"/>
                <a:ea typeface="Montserrat Bold"/>
                <a:cs typeface="Montserrat Bold"/>
                <a:sym typeface="Montserrat Bold"/>
              </a:rPr>
              <a:t>you d</a:t>
            </a:r>
            <a:r>
              <a:rPr lang="en-US" sz="2661" b="1">
                <a:solidFill>
                  <a:srgbClr val="FFFFFF"/>
                </a:solidFill>
                <a:latin typeface="Montserrat Bold"/>
                <a:ea typeface="Montserrat Bold"/>
                <a:cs typeface="Montserrat Bold"/>
                <a:sym typeface="Montserrat Bold"/>
              </a:rPr>
              <a:t>eve</a:t>
            </a:r>
            <a:r>
              <a:rPr lang="en-US" sz="2661" b="1" u="none">
                <a:solidFill>
                  <a:srgbClr val="FFFFFF"/>
                </a:solidFill>
                <a:latin typeface="Montserrat Bold"/>
                <a:ea typeface="Montserrat Bold"/>
                <a:cs typeface="Montserrat Bold"/>
                <a:sym typeface="Montserrat Bold"/>
              </a:rPr>
              <a:t>lop</a:t>
            </a:r>
            <a:r>
              <a:rPr lang="en-US" sz="2661" b="1">
                <a:solidFill>
                  <a:srgbClr val="FFFFFF"/>
                </a:solidFill>
                <a:latin typeface="Montserrat Bold"/>
                <a:ea typeface="Montserrat Bold"/>
                <a:cs typeface="Montserrat Bold"/>
                <a:sym typeface="Montserrat Bold"/>
              </a:rPr>
              <a:t>ed</a:t>
            </a:r>
            <a:r>
              <a:rPr lang="en-US" sz="2661" b="1" u="none">
                <a:solidFill>
                  <a:srgbClr val="FFFFFF"/>
                </a:solidFill>
                <a:latin typeface="Montserrat Bold"/>
                <a:ea typeface="Montserrat Bold"/>
                <a:cs typeface="Montserrat Bold"/>
                <a:sym typeface="Montserrat Bold"/>
              </a:rPr>
              <a:t>?</a:t>
            </a:r>
          </a:p>
          <a:p>
            <a:pPr marL="574510" lvl="1" indent="-287255" algn="l">
              <a:lnSpc>
                <a:spcPts val="4816"/>
              </a:lnSpc>
              <a:buFont typeface="Arial"/>
              <a:buChar char="•"/>
            </a:pPr>
            <a:r>
              <a:rPr lang="en-US" sz="2661" b="1" u="none">
                <a:solidFill>
                  <a:srgbClr val="FFFFFF"/>
                </a:solidFill>
                <a:latin typeface="Montserrat Bold"/>
                <a:ea typeface="Montserrat Bold"/>
                <a:cs typeface="Montserrat Bold"/>
                <a:sym typeface="Montserrat Bold"/>
              </a:rPr>
              <a:t>Wha</a:t>
            </a:r>
            <a:r>
              <a:rPr lang="en-US" sz="2661" b="1">
                <a:solidFill>
                  <a:srgbClr val="FFFFFF"/>
                </a:solidFill>
                <a:latin typeface="Montserrat Bold"/>
                <a:ea typeface="Montserrat Bold"/>
                <a:cs typeface="Montserrat Bold"/>
                <a:sym typeface="Montserrat Bold"/>
              </a:rPr>
              <a:t>t</a:t>
            </a:r>
            <a:r>
              <a:rPr lang="en-US" sz="2661" b="1" u="none">
                <a:solidFill>
                  <a:srgbClr val="FFFFFF"/>
                </a:solidFill>
                <a:latin typeface="Montserrat Bold"/>
                <a:ea typeface="Montserrat Bold"/>
                <a:cs typeface="Montserrat Bold"/>
                <a:sym typeface="Montserrat Bold"/>
              </a:rPr>
              <a:t> did y</a:t>
            </a:r>
            <a:r>
              <a:rPr lang="en-US" sz="2661" b="1">
                <a:solidFill>
                  <a:srgbClr val="FFFFFF"/>
                </a:solidFill>
                <a:latin typeface="Montserrat Bold"/>
                <a:ea typeface="Montserrat Bold"/>
                <a:cs typeface="Montserrat Bold"/>
                <a:sym typeface="Montserrat Bold"/>
              </a:rPr>
              <a:t>o</a:t>
            </a:r>
            <a:r>
              <a:rPr lang="en-US" sz="2661" b="1" u="none">
                <a:solidFill>
                  <a:srgbClr val="FFFFFF"/>
                </a:solidFill>
                <a:latin typeface="Montserrat Bold"/>
                <a:ea typeface="Montserrat Bold"/>
                <a:cs typeface="Montserrat Bold"/>
                <a:sym typeface="Montserrat Bold"/>
              </a:rPr>
              <a:t>u</a:t>
            </a:r>
            <a:r>
              <a:rPr lang="en-US" sz="2661" b="1">
                <a:solidFill>
                  <a:srgbClr val="FFFFFF"/>
                </a:solidFill>
                <a:latin typeface="Montserrat Bold"/>
                <a:ea typeface="Montserrat Bold"/>
                <a:cs typeface="Montserrat Bold"/>
                <a:sym typeface="Montserrat Bold"/>
              </a:rPr>
              <a:t> </a:t>
            </a:r>
            <a:r>
              <a:rPr lang="en-US" sz="2661" b="1" u="none">
                <a:solidFill>
                  <a:srgbClr val="FFFFFF"/>
                </a:solidFill>
                <a:latin typeface="Montserrat Bold"/>
                <a:ea typeface="Montserrat Bold"/>
                <a:cs typeface="Montserrat Bold"/>
                <a:sym typeface="Montserrat Bold"/>
              </a:rPr>
              <a:t>find int</a:t>
            </a:r>
            <a:r>
              <a:rPr lang="en-US" sz="2661" b="1">
                <a:solidFill>
                  <a:srgbClr val="FFFFFF"/>
                </a:solidFill>
                <a:latin typeface="Montserrat Bold"/>
                <a:ea typeface="Montserrat Bold"/>
                <a:cs typeface="Montserrat Bold"/>
                <a:sym typeface="Montserrat Bold"/>
              </a:rPr>
              <a:t>er</a:t>
            </a:r>
            <a:r>
              <a:rPr lang="en-US" sz="2661" b="1" u="none">
                <a:solidFill>
                  <a:srgbClr val="FFFFFF"/>
                </a:solidFill>
                <a:latin typeface="Montserrat Bold"/>
                <a:ea typeface="Montserrat Bold"/>
                <a:cs typeface="Montserrat Bold"/>
                <a:sym typeface="Montserrat Bold"/>
              </a:rPr>
              <a:t>es</a:t>
            </a:r>
            <a:r>
              <a:rPr lang="en-US" sz="2661" b="1">
                <a:solidFill>
                  <a:srgbClr val="FFFFFF"/>
                </a:solidFill>
                <a:latin typeface="Montserrat Bold"/>
                <a:ea typeface="Montserrat Bold"/>
                <a:cs typeface="Montserrat Bold"/>
                <a:sym typeface="Montserrat Bold"/>
              </a:rPr>
              <a:t>ting or challenging</a:t>
            </a:r>
            <a:r>
              <a:rPr lang="en-US" sz="2661" b="1" u="none">
                <a:solidFill>
                  <a:srgbClr val="FFFFFF"/>
                </a:solidFill>
                <a:latin typeface="Montserrat Bold"/>
                <a:ea typeface="Montserrat Bold"/>
                <a:cs typeface="Montserrat Bold"/>
                <a:sym typeface="Montserrat Bold"/>
              </a:rPr>
              <a:t>?</a:t>
            </a:r>
          </a:p>
          <a:p>
            <a:pPr marL="574510" lvl="1" indent="-287255" algn="l">
              <a:lnSpc>
                <a:spcPts val="4816"/>
              </a:lnSpc>
              <a:buFont typeface="Arial"/>
              <a:buChar char="•"/>
            </a:pPr>
            <a:r>
              <a:rPr lang="en-US" sz="2661" b="1" u="none">
                <a:solidFill>
                  <a:srgbClr val="FFFFFF"/>
                </a:solidFill>
                <a:latin typeface="Montserrat Bold"/>
                <a:ea typeface="Montserrat Bold"/>
                <a:cs typeface="Montserrat Bold"/>
                <a:sym typeface="Montserrat Bold"/>
              </a:rPr>
              <a:t>W</a:t>
            </a:r>
            <a:r>
              <a:rPr lang="en-US" sz="2661" b="1">
                <a:solidFill>
                  <a:srgbClr val="FFFFFF"/>
                </a:solidFill>
                <a:latin typeface="Montserrat Bold"/>
                <a:ea typeface="Montserrat Bold"/>
                <a:cs typeface="Montserrat Bold"/>
                <a:sym typeface="Montserrat Bold"/>
              </a:rPr>
              <a:t>h</a:t>
            </a:r>
            <a:r>
              <a:rPr lang="en-US" sz="2661" b="1" u="none">
                <a:solidFill>
                  <a:srgbClr val="FFFFFF"/>
                </a:solidFill>
                <a:latin typeface="Montserrat Bold"/>
                <a:ea typeface="Montserrat Bold"/>
                <a:cs typeface="Montserrat Bold"/>
                <a:sym typeface="Montserrat Bold"/>
              </a:rPr>
              <a:t>a</a:t>
            </a:r>
            <a:r>
              <a:rPr lang="en-US" sz="2661" b="1">
                <a:solidFill>
                  <a:srgbClr val="FFFFFF"/>
                </a:solidFill>
                <a:latin typeface="Montserrat Bold"/>
                <a:ea typeface="Montserrat Bold"/>
                <a:cs typeface="Montserrat Bold"/>
                <a:sym typeface="Montserrat Bold"/>
              </a:rPr>
              <a:t>t </a:t>
            </a:r>
            <a:r>
              <a:rPr lang="en-US" sz="2661" b="1" u="none">
                <a:solidFill>
                  <a:srgbClr val="FFFFFF"/>
                </a:solidFill>
                <a:latin typeface="Montserrat Bold"/>
                <a:ea typeface="Montserrat Bold"/>
                <a:cs typeface="Montserrat Bold"/>
                <a:sym typeface="Montserrat Bold"/>
              </a:rPr>
              <a:t>can y</a:t>
            </a:r>
            <a:r>
              <a:rPr lang="en-US" sz="2661" b="1">
                <a:solidFill>
                  <a:srgbClr val="FFFFFF"/>
                </a:solidFill>
                <a:latin typeface="Montserrat Bold"/>
                <a:ea typeface="Montserrat Bold"/>
                <a:cs typeface="Montserrat Bold"/>
                <a:sym typeface="Montserrat Bold"/>
              </a:rPr>
              <a:t>o</a:t>
            </a:r>
            <a:r>
              <a:rPr lang="en-US" sz="2661" b="1" u="none">
                <a:solidFill>
                  <a:srgbClr val="FFFFFF"/>
                </a:solidFill>
                <a:latin typeface="Montserrat Bold"/>
                <a:ea typeface="Montserrat Bold"/>
                <a:cs typeface="Montserrat Bold"/>
                <a:sym typeface="Montserrat Bold"/>
              </a:rPr>
              <a:t>u</a:t>
            </a:r>
            <a:r>
              <a:rPr lang="en-US" sz="2661" b="1">
                <a:solidFill>
                  <a:srgbClr val="FFFFFF"/>
                </a:solidFill>
                <a:latin typeface="Montserrat Bold"/>
                <a:ea typeface="Montserrat Bold"/>
                <a:cs typeface="Montserrat Bold"/>
                <a:sym typeface="Montserrat Bold"/>
              </a:rPr>
              <a:t> </a:t>
            </a:r>
            <a:r>
              <a:rPr lang="en-US" sz="2661" b="1" u="none">
                <a:solidFill>
                  <a:srgbClr val="FFFFFF"/>
                </a:solidFill>
                <a:latin typeface="Montserrat Bold"/>
                <a:ea typeface="Montserrat Bold"/>
                <a:cs typeface="Montserrat Bold"/>
                <a:sym typeface="Montserrat Bold"/>
              </a:rPr>
              <a:t>imp</a:t>
            </a:r>
            <a:r>
              <a:rPr lang="en-US" sz="2661" b="1">
                <a:solidFill>
                  <a:srgbClr val="FFFFFF"/>
                </a:solidFill>
                <a:latin typeface="Montserrat Bold"/>
                <a:ea typeface="Montserrat Bold"/>
                <a:cs typeface="Montserrat Bold"/>
                <a:sym typeface="Montserrat Bold"/>
              </a:rPr>
              <a:t>ro</a:t>
            </a:r>
            <a:r>
              <a:rPr lang="en-US" sz="2661" b="1" u="none">
                <a:solidFill>
                  <a:srgbClr val="FFFFFF"/>
                </a:solidFill>
                <a:latin typeface="Montserrat Bold"/>
                <a:ea typeface="Montserrat Bold"/>
                <a:cs typeface="Montserrat Bold"/>
                <a:sym typeface="Montserrat Bold"/>
              </a:rPr>
              <a:t>v</a:t>
            </a:r>
            <a:r>
              <a:rPr lang="en-US" sz="2661" b="1">
                <a:solidFill>
                  <a:srgbClr val="FFFFFF"/>
                </a:solidFill>
                <a:latin typeface="Montserrat Bold"/>
                <a:ea typeface="Montserrat Bold"/>
                <a:cs typeface="Montserrat Bold"/>
                <a:sym typeface="Montserrat Bold"/>
              </a:rPr>
              <a:t>e </a:t>
            </a:r>
            <a:r>
              <a:rPr lang="en-US" sz="2661" b="1" u="none">
                <a:solidFill>
                  <a:srgbClr val="FFFFFF"/>
                </a:solidFill>
                <a:latin typeface="Montserrat Bold"/>
                <a:ea typeface="Montserrat Bold"/>
                <a:cs typeface="Montserrat Bold"/>
                <a:sym typeface="Montserrat Bold"/>
              </a:rPr>
              <a:t>on?</a:t>
            </a:r>
          </a:p>
          <a:p>
            <a:pPr marL="574510" lvl="1" indent="-287255" algn="l">
              <a:lnSpc>
                <a:spcPts val="4816"/>
              </a:lnSpc>
              <a:buFont typeface="Arial"/>
              <a:buChar char="•"/>
            </a:pPr>
            <a:r>
              <a:rPr lang="en-US" sz="2661" b="1" u="none">
                <a:solidFill>
                  <a:srgbClr val="FFFFFF"/>
                </a:solidFill>
                <a:latin typeface="Montserrat Bold"/>
                <a:ea typeface="Montserrat Bold"/>
                <a:cs typeface="Montserrat Bold"/>
                <a:sym typeface="Montserrat Bold"/>
              </a:rPr>
              <a:t>How can this experience/activity help you in the future?</a:t>
            </a:r>
          </a:p>
        </p:txBody>
      </p:sp>
      <p:sp>
        <p:nvSpPr>
          <p:cNvPr id="6" name="Freeform 6"/>
          <p:cNvSpPr/>
          <p:nvPr/>
        </p:nvSpPr>
        <p:spPr>
          <a:xfrm>
            <a:off x="12719658" y="2225760"/>
            <a:ext cx="4417734" cy="9551858"/>
          </a:xfrm>
          <a:custGeom>
            <a:avLst/>
            <a:gdLst/>
            <a:ahLst/>
            <a:cxnLst/>
            <a:rect l="l" t="t" r="r" b="b"/>
            <a:pathLst>
              <a:path w="4417734" h="9551858">
                <a:moveTo>
                  <a:pt x="0" y="0"/>
                </a:moveTo>
                <a:lnTo>
                  <a:pt x="4417735" y="0"/>
                </a:lnTo>
                <a:lnTo>
                  <a:pt x="4417735" y="9551858"/>
                </a:lnTo>
                <a:lnTo>
                  <a:pt x="0" y="9551858"/>
                </a:lnTo>
                <a:lnTo>
                  <a:pt x="0" y="0"/>
                </a:lnTo>
                <a:close/>
              </a:path>
            </a:pathLst>
          </a:custGeom>
          <a:blipFill>
            <a:blip r:embed="rId2"/>
            <a:stretch>
              <a:fillRect/>
            </a:stretch>
          </a:blipFill>
        </p:spPr>
        <p:txBody>
          <a:bodyPr/>
          <a:lstStyle/>
          <a:p>
            <a:endParaRPr lang="en-US"/>
          </a:p>
        </p:txBody>
      </p:sp>
      <p:grpSp>
        <p:nvGrpSpPr>
          <p:cNvPr id="7" name="Group 7"/>
          <p:cNvGrpSpPr/>
          <p:nvPr/>
        </p:nvGrpSpPr>
        <p:grpSpPr>
          <a:xfrm>
            <a:off x="-230803" y="435464"/>
            <a:ext cx="18909369" cy="1647421"/>
            <a:chOff x="0" y="0"/>
            <a:chExt cx="4980245" cy="433889"/>
          </a:xfrm>
        </p:grpSpPr>
        <p:sp>
          <p:nvSpPr>
            <p:cNvPr id="8" name="Freeform 8"/>
            <p:cNvSpPr/>
            <p:nvPr/>
          </p:nvSpPr>
          <p:spPr>
            <a:xfrm>
              <a:off x="0" y="0"/>
              <a:ext cx="4980245" cy="433889"/>
            </a:xfrm>
            <a:custGeom>
              <a:avLst/>
              <a:gdLst/>
              <a:ahLst/>
              <a:cxnLst/>
              <a:rect l="l" t="t" r="r" b="b"/>
              <a:pathLst>
                <a:path w="4980245" h="433889">
                  <a:moveTo>
                    <a:pt x="0" y="0"/>
                  </a:moveTo>
                  <a:lnTo>
                    <a:pt x="4980245" y="0"/>
                  </a:lnTo>
                  <a:lnTo>
                    <a:pt x="4980245" y="433889"/>
                  </a:lnTo>
                  <a:lnTo>
                    <a:pt x="0" y="433889"/>
                  </a:lnTo>
                  <a:close/>
                </a:path>
              </a:pathLst>
            </a:custGeom>
            <a:solidFill>
              <a:srgbClr val="FFFFFF">
                <a:alpha val="44706"/>
              </a:srgbClr>
            </a:solidFill>
          </p:spPr>
          <p:txBody>
            <a:bodyPr/>
            <a:lstStyle/>
            <a:p>
              <a:endParaRPr lang="en-US"/>
            </a:p>
          </p:txBody>
        </p:sp>
        <p:sp>
          <p:nvSpPr>
            <p:cNvPr id="9" name="TextBox 9"/>
            <p:cNvSpPr txBox="1"/>
            <p:nvPr/>
          </p:nvSpPr>
          <p:spPr>
            <a:xfrm>
              <a:off x="0" y="-57150"/>
              <a:ext cx="4980245" cy="491039"/>
            </a:xfrm>
            <a:prstGeom prst="rect">
              <a:avLst/>
            </a:prstGeom>
          </p:spPr>
          <p:txBody>
            <a:bodyPr lIns="50800" tIns="50800" rIns="50800" bIns="50800" rtlCol="0" anchor="ctr"/>
            <a:lstStyle/>
            <a:p>
              <a:pPr algn="ctr">
                <a:lnSpc>
                  <a:spcPts val="3559"/>
                </a:lnSpc>
              </a:pPr>
              <a:endParaRPr/>
            </a:p>
          </p:txBody>
        </p:sp>
      </p:grpSp>
      <p:sp>
        <p:nvSpPr>
          <p:cNvPr id="10" name="Freeform 10"/>
          <p:cNvSpPr/>
          <p:nvPr/>
        </p:nvSpPr>
        <p:spPr>
          <a:xfrm>
            <a:off x="12426495" y="1922243"/>
            <a:ext cx="5004060" cy="9933618"/>
          </a:xfrm>
          <a:custGeom>
            <a:avLst/>
            <a:gdLst/>
            <a:ahLst/>
            <a:cxnLst/>
            <a:rect l="l" t="t" r="r" b="b"/>
            <a:pathLst>
              <a:path w="5004060" h="9933618">
                <a:moveTo>
                  <a:pt x="0" y="0"/>
                </a:moveTo>
                <a:lnTo>
                  <a:pt x="5004060" y="0"/>
                </a:lnTo>
                <a:lnTo>
                  <a:pt x="5004060" y="9933618"/>
                </a:lnTo>
                <a:lnTo>
                  <a:pt x="0" y="99336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p:cNvSpPr txBox="1"/>
          <p:nvPr/>
        </p:nvSpPr>
        <p:spPr>
          <a:xfrm>
            <a:off x="993338" y="977854"/>
            <a:ext cx="8150662" cy="641985"/>
          </a:xfrm>
          <a:prstGeom prst="rect">
            <a:avLst/>
          </a:prstGeom>
        </p:spPr>
        <p:txBody>
          <a:bodyPr lIns="0" tIns="0" rIns="0" bIns="0" rtlCol="0" anchor="t">
            <a:spAutoFit/>
          </a:bodyPr>
          <a:lstStyle/>
          <a:p>
            <a:pPr algn="l">
              <a:lnSpc>
                <a:spcPts val="4995"/>
              </a:lnSpc>
            </a:pPr>
            <a:r>
              <a:rPr lang="en-US" sz="4500" b="1">
                <a:solidFill>
                  <a:srgbClr val="FFFFFF"/>
                </a:solidFill>
                <a:latin typeface="Montserrat Classic Bold"/>
                <a:ea typeface="Montserrat Classic Bold"/>
                <a:cs typeface="Montserrat Classic Bold"/>
                <a:sym typeface="Montserrat Classic Bold"/>
              </a:rPr>
              <a:t>ADD TODAY’S ACTIVITY ON </a:t>
            </a:r>
          </a:p>
        </p:txBody>
      </p:sp>
      <p:sp>
        <p:nvSpPr>
          <p:cNvPr id="12" name="TextBox 12"/>
          <p:cNvSpPr txBox="1"/>
          <p:nvPr/>
        </p:nvSpPr>
        <p:spPr>
          <a:xfrm>
            <a:off x="1028700" y="2859930"/>
            <a:ext cx="10498275" cy="569310"/>
          </a:xfrm>
          <a:prstGeom prst="rect">
            <a:avLst/>
          </a:prstGeom>
        </p:spPr>
        <p:txBody>
          <a:bodyPr lIns="0" tIns="0" rIns="0" bIns="0" rtlCol="0" anchor="t">
            <a:spAutoFit/>
          </a:bodyPr>
          <a:lstStyle/>
          <a:p>
            <a:pPr algn="l">
              <a:lnSpc>
                <a:spcPts val="4412"/>
              </a:lnSpc>
            </a:pPr>
            <a:r>
              <a:rPr lang="en-US" sz="3975">
                <a:solidFill>
                  <a:srgbClr val="FFFFFF"/>
                </a:solidFill>
                <a:latin typeface="Dreaming Outloud Sans"/>
                <a:ea typeface="Dreaming Outloud Sans"/>
                <a:cs typeface="Dreaming Outloud Sans"/>
                <a:sym typeface="Dreaming Outloud Sans"/>
              </a:rPr>
              <a:t>Some questions to ask yourself when reflecting:</a:t>
            </a:r>
          </a:p>
        </p:txBody>
      </p:sp>
      <p:grpSp>
        <p:nvGrpSpPr>
          <p:cNvPr id="13" name="Group 13"/>
          <p:cNvGrpSpPr/>
          <p:nvPr/>
        </p:nvGrpSpPr>
        <p:grpSpPr>
          <a:xfrm>
            <a:off x="-2418599" y="8717129"/>
            <a:ext cx="12050413" cy="1030972"/>
            <a:chOff x="0" y="0"/>
            <a:chExt cx="3173771" cy="271532"/>
          </a:xfrm>
        </p:grpSpPr>
        <p:sp>
          <p:nvSpPr>
            <p:cNvPr id="14" name="Freeform 14"/>
            <p:cNvSpPr/>
            <p:nvPr/>
          </p:nvSpPr>
          <p:spPr>
            <a:xfrm>
              <a:off x="0" y="0"/>
              <a:ext cx="3173771" cy="271532"/>
            </a:xfrm>
            <a:custGeom>
              <a:avLst/>
              <a:gdLst/>
              <a:ahLst/>
              <a:cxnLst/>
              <a:rect l="l" t="t" r="r" b="b"/>
              <a:pathLst>
                <a:path w="3173771" h="271532">
                  <a:moveTo>
                    <a:pt x="0" y="0"/>
                  </a:moveTo>
                  <a:lnTo>
                    <a:pt x="3173771" y="0"/>
                  </a:lnTo>
                  <a:lnTo>
                    <a:pt x="3173771" y="271532"/>
                  </a:lnTo>
                  <a:lnTo>
                    <a:pt x="0" y="271532"/>
                  </a:lnTo>
                  <a:close/>
                </a:path>
              </a:pathLst>
            </a:custGeom>
            <a:solidFill>
              <a:srgbClr val="FFFFFF">
                <a:alpha val="40000"/>
              </a:srgbClr>
            </a:solidFill>
          </p:spPr>
          <p:txBody>
            <a:bodyPr/>
            <a:lstStyle/>
            <a:p>
              <a:endParaRPr lang="en-US"/>
            </a:p>
          </p:txBody>
        </p:sp>
        <p:sp>
          <p:nvSpPr>
            <p:cNvPr id="15" name="TextBox 15"/>
            <p:cNvSpPr txBox="1"/>
            <p:nvPr/>
          </p:nvSpPr>
          <p:spPr>
            <a:xfrm>
              <a:off x="0" y="-57150"/>
              <a:ext cx="3173771" cy="328682"/>
            </a:xfrm>
            <a:prstGeom prst="rect">
              <a:avLst/>
            </a:prstGeom>
          </p:spPr>
          <p:txBody>
            <a:bodyPr lIns="50800" tIns="50800" rIns="50800" bIns="50800" rtlCol="0" anchor="ctr"/>
            <a:lstStyle/>
            <a:p>
              <a:pPr algn="ctr">
                <a:lnSpc>
                  <a:spcPts val="3559"/>
                </a:lnSpc>
              </a:pPr>
              <a:endParaRPr/>
            </a:p>
          </p:txBody>
        </p:sp>
      </p:grpSp>
      <p:sp>
        <p:nvSpPr>
          <p:cNvPr id="16" name="TextBox 16"/>
          <p:cNvSpPr txBox="1"/>
          <p:nvPr/>
        </p:nvSpPr>
        <p:spPr>
          <a:xfrm>
            <a:off x="3474696" y="8993108"/>
            <a:ext cx="9324582" cy="507588"/>
          </a:xfrm>
          <a:prstGeom prst="rect">
            <a:avLst/>
          </a:prstGeom>
        </p:spPr>
        <p:txBody>
          <a:bodyPr lIns="0" tIns="0" rIns="0" bIns="0" rtlCol="0" anchor="t">
            <a:spAutoFit/>
          </a:bodyPr>
          <a:lstStyle/>
          <a:p>
            <a:pPr algn="l">
              <a:lnSpc>
                <a:spcPts val="3968"/>
              </a:lnSpc>
            </a:pPr>
            <a:r>
              <a:rPr lang="en-US" sz="3575">
                <a:solidFill>
                  <a:srgbClr val="000000"/>
                </a:solidFill>
                <a:latin typeface="Dreaming Outloud Sans"/>
                <a:ea typeface="Dreaming Outloud Sans"/>
                <a:cs typeface="Dreaming Outloud Sans"/>
                <a:sym typeface="Dreaming Outloud Sans"/>
              </a:rPr>
              <a:t>Start building your </a:t>
            </a:r>
            <a:r>
              <a:rPr lang="en-US" sz="3575">
                <a:solidFill>
                  <a:srgbClr val="D23A81"/>
                </a:solidFill>
                <a:latin typeface="Dreaming Outloud Sans"/>
                <a:ea typeface="Dreaming Outloud Sans"/>
                <a:cs typeface="Dreaming Outloud Sans"/>
                <a:sym typeface="Dreaming Outloud Sans"/>
              </a:rPr>
              <a:t>Digital CV</a:t>
            </a:r>
          </a:p>
        </p:txBody>
      </p:sp>
      <p:grpSp>
        <p:nvGrpSpPr>
          <p:cNvPr id="17" name="Group 17"/>
          <p:cNvGrpSpPr/>
          <p:nvPr/>
        </p:nvGrpSpPr>
        <p:grpSpPr>
          <a:xfrm>
            <a:off x="311178" y="8854583"/>
            <a:ext cx="2790735" cy="808459"/>
            <a:chOff x="0" y="0"/>
            <a:chExt cx="3720980" cy="1077945"/>
          </a:xfrm>
        </p:grpSpPr>
        <p:sp>
          <p:nvSpPr>
            <p:cNvPr id="18" name="Freeform 18"/>
            <p:cNvSpPr/>
            <p:nvPr/>
          </p:nvSpPr>
          <p:spPr>
            <a:xfrm>
              <a:off x="680981" y="57790"/>
              <a:ext cx="3039999" cy="887893"/>
            </a:xfrm>
            <a:custGeom>
              <a:avLst/>
              <a:gdLst/>
              <a:ahLst/>
              <a:cxnLst/>
              <a:rect l="l" t="t" r="r" b="b"/>
              <a:pathLst>
                <a:path w="3039999" h="887893">
                  <a:moveTo>
                    <a:pt x="0" y="0"/>
                  </a:moveTo>
                  <a:lnTo>
                    <a:pt x="3039999" y="0"/>
                  </a:lnTo>
                  <a:lnTo>
                    <a:pt x="3039999" y="887894"/>
                  </a:lnTo>
                  <a:lnTo>
                    <a:pt x="0" y="887894"/>
                  </a:lnTo>
                  <a:lnTo>
                    <a:pt x="0" y="0"/>
                  </a:lnTo>
                  <a:close/>
                </a:path>
              </a:pathLst>
            </a:custGeom>
            <a:blipFill>
              <a:blip r:embed="rId5">
                <a:extLst>
                  <a:ext uri="{96DAC541-7B7A-43D3-8B79-37D633B846F1}">
                    <asvg:svgBlip xmlns:asvg="http://schemas.microsoft.com/office/drawing/2016/SVG/main" r:embed="rId6"/>
                  </a:ext>
                </a:extLst>
              </a:blip>
              <a:stretch>
                <a:fillRect l="-18038" b="-8206"/>
              </a:stretch>
            </a:blipFill>
          </p:spPr>
          <p:txBody>
            <a:bodyPr/>
            <a:lstStyle/>
            <a:p>
              <a:endParaRPr lang="en-US"/>
            </a:p>
          </p:txBody>
        </p:sp>
        <p:sp>
          <p:nvSpPr>
            <p:cNvPr id="19" name="Freeform 19"/>
            <p:cNvSpPr/>
            <p:nvPr/>
          </p:nvSpPr>
          <p:spPr>
            <a:xfrm>
              <a:off x="0" y="0"/>
              <a:ext cx="808459" cy="1077945"/>
            </a:xfrm>
            <a:custGeom>
              <a:avLst/>
              <a:gdLst/>
              <a:ahLst/>
              <a:cxnLst/>
              <a:rect l="l" t="t" r="r" b="b"/>
              <a:pathLst>
                <a:path w="808459" h="1077945">
                  <a:moveTo>
                    <a:pt x="0" y="0"/>
                  </a:moveTo>
                  <a:lnTo>
                    <a:pt x="808459" y="0"/>
                  </a:lnTo>
                  <a:lnTo>
                    <a:pt x="808459" y="1077945"/>
                  </a:lnTo>
                  <a:lnTo>
                    <a:pt x="0" y="1077945"/>
                  </a:lnTo>
                  <a:lnTo>
                    <a:pt x="0" y="0"/>
                  </a:lnTo>
                  <a:close/>
                </a:path>
              </a:pathLst>
            </a:custGeom>
            <a:blipFill>
              <a:blip r:embed="rId7"/>
              <a:stretch>
                <a:fillRect/>
              </a:stretch>
            </a:blipFill>
          </p:spPr>
          <p:txBody>
            <a:bodyPr/>
            <a:lstStyle/>
            <a:p>
              <a:endParaRPr lang="en-US"/>
            </a:p>
          </p:txBody>
        </p:sp>
      </p:grpSp>
      <p:grpSp>
        <p:nvGrpSpPr>
          <p:cNvPr id="20" name="Group 20"/>
          <p:cNvGrpSpPr/>
          <p:nvPr/>
        </p:nvGrpSpPr>
        <p:grpSpPr>
          <a:xfrm>
            <a:off x="8961979" y="777972"/>
            <a:ext cx="3464516" cy="1003649"/>
            <a:chOff x="0" y="0"/>
            <a:chExt cx="4619355" cy="1338198"/>
          </a:xfrm>
        </p:grpSpPr>
        <p:sp>
          <p:nvSpPr>
            <p:cNvPr id="21" name="Freeform 21"/>
            <p:cNvSpPr/>
            <p:nvPr/>
          </p:nvSpPr>
          <p:spPr>
            <a:xfrm>
              <a:off x="845393" y="71743"/>
              <a:ext cx="3773961" cy="1102262"/>
            </a:xfrm>
            <a:custGeom>
              <a:avLst/>
              <a:gdLst/>
              <a:ahLst/>
              <a:cxnLst/>
              <a:rect l="l" t="t" r="r" b="b"/>
              <a:pathLst>
                <a:path w="3773961" h="1102262">
                  <a:moveTo>
                    <a:pt x="0" y="0"/>
                  </a:moveTo>
                  <a:lnTo>
                    <a:pt x="3773962" y="0"/>
                  </a:lnTo>
                  <a:lnTo>
                    <a:pt x="3773962" y="1102262"/>
                  </a:lnTo>
                  <a:lnTo>
                    <a:pt x="0" y="1102262"/>
                  </a:lnTo>
                  <a:lnTo>
                    <a:pt x="0" y="0"/>
                  </a:lnTo>
                  <a:close/>
                </a:path>
              </a:pathLst>
            </a:custGeom>
            <a:blipFill>
              <a:blip r:embed="rId5">
                <a:extLst>
                  <a:ext uri="{96DAC541-7B7A-43D3-8B79-37D633B846F1}">
                    <asvg:svgBlip xmlns:asvg="http://schemas.microsoft.com/office/drawing/2016/SVG/main" r:embed="rId6"/>
                  </a:ext>
                </a:extLst>
              </a:blip>
              <a:stretch>
                <a:fillRect l="-18038" b="-8206"/>
              </a:stretch>
            </a:blipFill>
          </p:spPr>
          <p:txBody>
            <a:bodyPr/>
            <a:lstStyle/>
            <a:p>
              <a:endParaRPr lang="en-US"/>
            </a:p>
          </p:txBody>
        </p:sp>
        <p:sp>
          <p:nvSpPr>
            <p:cNvPr id="22" name="Freeform 22"/>
            <p:cNvSpPr/>
            <p:nvPr/>
          </p:nvSpPr>
          <p:spPr>
            <a:xfrm>
              <a:off x="0" y="0"/>
              <a:ext cx="1003649" cy="1338198"/>
            </a:xfrm>
            <a:custGeom>
              <a:avLst/>
              <a:gdLst/>
              <a:ahLst/>
              <a:cxnLst/>
              <a:rect l="l" t="t" r="r" b="b"/>
              <a:pathLst>
                <a:path w="1003649" h="1338198">
                  <a:moveTo>
                    <a:pt x="0" y="0"/>
                  </a:moveTo>
                  <a:lnTo>
                    <a:pt x="1003649" y="0"/>
                  </a:lnTo>
                  <a:lnTo>
                    <a:pt x="1003649" y="1338198"/>
                  </a:lnTo>
                  <a:lnTo>
                    <a:pt x="0" y="1338198"/>
                  </a:lnTo>
                  <a:lnTo>
                    <a:pt x="0" y="0"/>
                  </a:lnTo>
                  <a:close/>
                </a:path>
              </a:pathLst>
            </a:custGeom>
            <a:blipFill>
              <a:blip r:embed="rId7"/>
              <a:stretch>
                <a:fillRect/>
              </a:stretch>
            </a:blipFill>
          </p:spPr>
          <p:txBody>
            <a:bodyPr/>
            <a:lstStyle/>
            <a:p>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462885"/>
          </a:xfrm>
          <a:custGeom>
            <a:avLst/>
            <a:gdLst/>
            <a:ahLst/>
            <a:cxnLst/>
            <a:rect l="l" t="t" r="r" b="b"/>
            <a:pathLst>
              <a:path w="18288000" h="10462885">
                <a:moveTo>
                  <a:pt x="0" y="0"/>
                </a:moveTo>
                <a:lnTo>
                  <a:pt x="18288000" y="0"/>
                </a:lnTo>
                <a:lnTo>
                  <a:pt x="18288000" y="10462885"/>
                </a:lnTo>
                <a:lnTo>
                  <a:pt x="0" y="10462885"/>
                </a:lnTo>
                <a:lnTo>
                  <a:pt x="0" y="0"/>
                </a:lnTo>
                <a:close/>
              </a:path>
            </a:pathLst>
          </a:custGeom>
          <a:blipFill>
            <a:blip r:embed="rId2">
              <a:alphaModFix amt="72000"/>
            </a:blip>
            <a:stretch>
              <a:fillRect l="-43730" r="-27690"/>
            </a:stretch>
          </a:blipFill>
        </p:spPr>
        <p:txBody>
          <a:bodyPr/>
          <a:lstStyle/>
          <a:p>
            <a:endParaRPr lang="en-US"/>
          </a:p>
        </p:txBody>
      </p:sp>
      <p:grpSp>
        <p:nvGrpSpPr>
          <p:cNvPr id="3" name="Group 3"/>
          <p:cNvGrpSpPr/>
          <p:nvPr/>
        </p:nvGrpSpPr>
        <p:grpSpPr>
          <a:xfrm>
            <a:off x="3590835" y="2407335"/>
            <a:ext cx="11106330" cy="1258773"/>
            <a:chOff x="0" y="0"/>
            <a:chExt cx="2925124" cy="331529"/>
          </a:xfrm>
        </p:grpSpPr>
        <p:sp>
          <p:nvSpPr>
            <p:cNvPr id="4" name="Freeform 4"/>
            <p:cNvSpPr/>
            <p:nvPr/>
          </p:nvSpPr>
          <p:spPr>
            <a:xfrm>
              <a:off x="0" y="0"/>
              <a:ext cx="2925124" cy="331529"/>
            </a:xfrm>
            <a:custGeom>
              <a:avLst/>
              <a:gdLst/>
              <a:ahLst/>
              <a:cxnLst/>
              <a:rect l="l" t="t" r="r" b="b"/>
              <a:pathLst>
                <a:path w="2925124" h="331529">
                  <a:moveTo>
                    <a:pt x="29974" y="0"/>
                  </a:moveTo>
                  <a:lnTo>
                    <a:pt x="2895150" y="0"/>
                  </a:lnTo>
                  <a:cubicBezTo>
                    <a:pt x="2903100" y="0"/>
                    <a:pt x="2910724" y="3158"/>
                    <a:pt x="2916345" y="8779"/>
                  </a:cubicBezTo>
                  <a:cubicBezTo>
                    <a:pt x="2921966" y="14400"/>
                    <a:pt x="2925124" y="22024"/>
                    <a:pt x="2925124" y="29974"/>
                  </a:cubicBezTo>
                  <a:lnTo>
                    <a:pt x="2925124" y="301555"/>
                  </a:lnTo>
                  <a:cubicBezTo>
                    <a:pt x="2925124" y="309504"/>
                    <a:pt x="2921966" y="317128"/>
                    <a:pt x="2916345" y="322750"/>
                  </a:cubicBezTo>
                  <a:cubicBezTo>
                    <a:pt x="2910724" y="328371"/>
                    <a:pt x="2903100" y="331529"/>
                    <a:pt x="2895150" y="331529"/>
                  </a:cubicBezTo>
                  <a:lnTo>
                    <a:pt x="29974" y="331529"/>
                  </a:lnTo>
                  <a:cubicBezTo>
                    <a:pt x="13420" y="331529"/>
                    <a:pt x="0" y="318109"/>
                    <a:pt x="0" y="301555"/>
                  </a:cubicBezTo>
                  <a:lnTo>
                    <a:pt x="0" y="29974"/>
                  </a:lnTo>
                  <a:cubicBezTo>
                    <a:pt x="0" y="22024"/>
                    <a:pt x="3158" y="14400"/>
                    <a:pt x="8779" y="8779"/>
                  </a:cubicBezTo>
                  <a:cubicBezTo>
                    <a:pt x="14400" y="3158"/>
                    <a:pt x="22024" y="0"/>
                    <a:pt x="29974" y="0"/>
                  </a:cubicBezTo>
                  <a:close/>
                </a:path>
              </a:pathLst>
            </a:custGeom>
            <a:solidFill>
              <a:srgbClr val="333372"/>
            </a:solidFill>
          </p:spPr>
          <p:txBody>
            <a:bodyPr/>
            <a:lstStyle/>
            <a:p>
              <a:endParaRPr lang="en-US"/>
            </a:p>
          </p:txBody>
        </p:sp>
        <p:sp>
          <p:nvSpPr>
            <p:cNvPr id="5" name="TextBox 5"/>
            <p:cNvSpPr txBox="1"/>
            <p:nvPr/>
          </p:nvSpPr>
          <p:spPr>
            <a:xfrm>
              <a:off x="0" y="-38100"/>
              <a:ext cx="2925124" cy="36962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54222" y="413478"/>
            <a:ext cx="17579555" cy="778185"/>
            <a:chOff x="0" y="0"/>
            <a:chExt cx="23439407" cy="1037580"/>
          </a:xfrm>
        </p:grpSpPr>
        <p:sp>
          <p:nvSpPr>
            <p:cNvPr id="7" name="Freeform 7"/>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3"/>
              <a:stretch>
                <a:fillRect/>
              </a:stretch>
            </a:blipFill>
          </p:spPr>
          <p:txBody>
            <a:bodyPr/>
            <a:lstStyle/>
            <a:p>
              <a:endParaRPr lang="en-US"/>
            </a:p>
          </p:txBody>
        </p:sp>
        <p:sp>
          <p:nvSpPr>
            <p:cNvPr id="8" name="Freeform 8"/>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4"/>
              <a:stretch>
                <a:fillRect/>
              </a:stretch>
            </a:blipFill>
          </p:spPr>
          <p:txBody>
            <a:bodyPr/>
            <a:lstStyle/>
            <a:p>
              <a:endParaRPr lang="en-US"/>
            </a:p>
          </p:txBody>
        </p:sp>
      </p:grpSp>
      <p:grpSp>
        <p:nvGrpSpPr>
          <p:cNvPr id="9" name="Group 9"/>
          <p:cNvGrpSpPr/>
          <p:nvPr/>
        </p:nvGrpSpPr>
        <p:grpSpPr>
          <a:xfrm>
            <a:off x="2816760" y="4800478"/>
            <a:ext cx="12654480" cy="3255072"/>
            <a:chOff x="0" y="0"/>
            <a:chExt cx="3332867" cy="857303"/>
          </a:xfrm>
        </p:grpSpPr>
        <p:sp>
          <p:nvSpPr>
            <p:cNvPr id="10" name="Freeform 10"/>
            <p:cNvSpPr/>
            <p:nvPr/>
          </p:nvSpPr>
          <p:spPr>
            <a:xfrm>
              <a:off x="0" y="0"/>
              <a:ext cx="3332867" cy="857303"/>
            </a:xfrm>
            <a:custGeom>
              <a:avLst/>
              <a:gdLst/>
              <a:ahLst/>
              <a:cxnLst/>
              <a:rect l="l" t="t" r="r" b="b"/>
              <a:pathLst>
                <a:path w="3332867" h="857303">
                  <a:moveTo>
                    <a:pt x="26307" y="0"/>
                  </a:moveTo>
                  <a:lnTo>
                    <a:pt x="3306560" y="0"/>
                  </a:lnTo>
                  <a:cubicBezTo>
                    <a:pt x="3313537" y="0"/>
                    <a:pt x="3320228" y="2772"/>
                    <a:pt x="3325162" y="7705"/>
                  </a:cubicBezTo>
                  <a:cubicBezTo>
                    <a:pt x="3330096" y="12639"/>
                    <a:pt x="3332867" y="19330"/>
                    <a:pt x="3332867" y="26307"/>
                  </a:cubicBezTo>
                  <a:lnTo>
                    <a:pt x="3332867" y="830996"/>
                  </a:lnTo>
                  <a:cubicBezTo>
                    <a:pt x="3332867" y="845525"/>
                    <a:pt x="3321089" y="857303"/>
                    <a:pt x="3306560" y="857303"/>
                  </a:cubicBezTo>
                  <a:lnTo>
                    <a:pt x="26307" y="857303"/>
                  </a:lnTo>
                  <a:cubicBezTo>
                    <a:pt x="11778" y="857303"/>
                    <a:pt x="0" y="845525"/>
                    <a:pt x="0" y="830996"/>
                  </a:cubicBezTo>
                  <a:lnTo>
                    <a:pt x="0" y="26307"/>
                  </a:lnTo>
                  <a:cubicBezTo>
                    <a:pt x="0" y="11778"/>
                    <a:pt x="11778" y="0"/>
                    <a:pt x="26307" y="0"/>
                  </a:cubicBezTo>
                  <a:close/>
                </a:path>
              </a:pathLst>
            </a:custGeom>
            <a:solidFill>
              <a:srgbClr val="FFFFFF"/>
            </a:solidFill>
          </p:spPr>
          <p:txBody>
            <a:bodyPr/>
            <a:lstStyle/>
            <a:p>
              <a:endParaRPr lang="en-US"/>
            </a:p>
          </p:txBody>
        </p:sp>
        <p:sp>
          <p:nvSpPr>
            <p:cNvPr id="11" name="TextBox 11"/>
            <p:cNvSpPr txBox="1"/>
            <p:nvPr/>
          </p:nvSpPr>
          <p:spPr>
            <a:xfrm>
              <a:off x="0" y="-38100"/>
              <a:ext cx="3332867" cy="895403"/>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4011406" y="2775091"/>
            <a:ext cx="10265188" cy="470535"/>
          </a:xfrm>
          <a:prstGeom prst="rect">
            <a:avLst/>
          </a:prstGeom>
        </p:spPr>
        <p:txBody>
          <a:bodyPr lIns="0" tIns="0" rIns="0" bIns="0" rtlCol="0" anchor="t">
            <a:spAutoFit/>
          </a:bodyPr>
          <a:lstStyle/>
          <a:p>
            <a:pPr algn="ctr">
              <a:lnSpc>
                <a:spcPts val="3630"/>
              </a:lnSpc>
            </a:pPr>
            <a:r>
              <a:rPr lang="en-US" sz="3300" b="1">
                <a:solidFill>
                  <a:srgbClr val="FFFFFF"/>
                </a:solidFill>
                <a:latin typeface="Montserrat Bold"/>
                <a:ea typeface="Montserrat Bold"/>
                <a:cs typeface="Montserrat Bold"/>
                <a:sym typeface="Montserrat Bold"/>
              </a:rPr>
              <a:t>ICEBREAKER OPTION 1 </a:t>
            </a:r>
          </a:p>
        </p:txBody>
      </p:sp>
      <p:sp>
        <p:nvSpPr>
          <p:cNvPr id="13" name="TextBox 13"/>
          <p:cNvSpPr txBox="1"/>
          <p:nvPr/>
        </p:nvSpPr>
        <p:spPr>
          <a:xfrm>
            <a:off x="3295956" y="5383188"/>
            <a:ext cx="11696088" cy="1842135"/>
          </a:xfrm>
          <a:prstGeom prst="rect">
            <a:avLst/>
          </a:prstGeom>
        </p:spPr>
        <p:txBody>
          <a:bodyPr lIns="0" tIns="0" rIns="0" bIns="0" rtlCol="0" anchor="t">
            <a:spAutoFit/>
          </a:bodyPr>
          <a:lstStyle/>
          <a:p>
            <a:pPr algn="ctr">
              <a:lnSpc>
                <a:spcPts val="3630"/>
              </a:lnSpc>
            </a:pPr>
            <a:r>
              <a:rPr lang="en-US" sz="3300" b="1" dirty="0">
                <a:solidFill>
                  <a:srgbClr val="333372"/>
                </a:solidFill>
                <a:latin typeface="Montserrat Bold"/>
                <a:ea typeface="Montserrat Bold"/>
                <a:cs typeface="Montserrat Bold"/>
                <a:sym typeface="Montserrat Bold"/>
              </a:rPr>
              <a:t>GUESS THE ACHIEVEMENT</a:t>
            </a:r>
          </a:p>
          <a:p>
            <a:pPr algn="ctr">
              <a:lnSpc>
                <a:spcPts val="3630"/>
              </a:lnSpc>
            </a:pPr>
            <a:r>
              <a:rPr lang="en-US" sz="3300" b="1" dirty="0">
                <a:solidFill>
                  <a:srgbClr val="333372"/>
                </a:solidFill>
                <a:latin typeface="Montserrat Bold"/>
                <a:ea typeface="Montserrat Bold"/>
                <a:cs typeface="Montserrat Bold"/>
                <a:sym typeface="Montserrat Bold"/>
              </a:rPr>
              <a:t> </a:t>
            </a:r>
          </a:p>
          <a:p>
            <a:pPr algn="ctr">
              <a:lnSpc>
                <a:spcPts val="3630"/>
              </a:lnSpc>
            </a:pPr>
            <a:r>
              <a:rPr lang="en-US" sz="3300" dirty="0">
                <a:solidFill>
                  <a:srgbClr val="333372"/>
                </a:solidFill>
                <a:latin typeface="Montserrat"/>
                <a:ea typeface="Montserrat"/>
                <a:cs typeface="Montserrat"/>
                <a:sym typeface="Montserrat"/>
              </a:rPr>
              <a:t>Read the achievement and guess which woman accomplished it.</a:t>
            </a:r>
          </a:p>
        </p:txBody>
      </p:sp>
      <p:sp>
        <p:nvSpPr>
          <p:cNvPr id="14" name="TextBox 14"/>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15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31444"/>
            <a:ext cx="18288000" cy="855556"/>
            <a:chOff x="0" y="0"/>
            <a:chExt cx="7410903" cy="346699"/>
          </a:xfrm>
        </p:grpSpPr>
        <p:sp>
          <p:nvSpPr>
            <p:cNvPr id="3" name="Freeform 3"/>
            <p:cNvSpPr/>
            <p:nvPr/>
          </p:nvSpPr>
          <p:spPr>
            <a:xfrm>
              <a:off x="0" y="0"/>
              <a:ext cx="7410903" cy="346699"/>
            </a:xfrm>
            <a:custGeom>
              <a:avLst/>
              <a:gdLst/>
              <a:ahLst/>
              <a:cxnLst/>
              <a:rect l="l" t="t" r="r" b="b"/>
              <a:pathLst>
                <a:path w="7410903" h="346699">
                  <a:moveTo>
                    <a:pt x="0" y="0"/>
                  </a:moveTo>
                  <a:lnTo>
                    <a:pt x="7410903" y="0"/>
                  </a:lnTo>
                  <a:lnTo>
                    <a:pt x="7410903" y="346699"/>
                  </a:lnTo>
                  <a:lnTo>
                    <a:pt x="0" y="346699"/>
                  </a:lnTo>
                  <a:close/>
                </a:path>
              </a:pathLst>
            </a:custGeom>
            <a:gradFill rotWithShape="1">
              <a:gsLst>
                <a:gs pos="0">
                  <a:srgbClr val="224AA8">
                    <a:alpha val="100000"/>
                  </a:srgbClr>
                </a:gs>
                <a:gs pos="100000">
                  <a:srgbClr val="B56FDC">
                    <a:alpha val="100000"/>
                  </a:srgbClr>
                </a:gs>
              </a:gsLst>
              <a:lin ang="0"/>
            </a:gradFill>
          </p:spPr>
          <p:txBody>
            <a:bodyPr/>
            <a:lstStyle/>
            <a:p>
              <a:endParaRPr lang="en-US"/>
            </a:p>
          </p:txBody>
        </p:sp>
        <p:sp>
          <p:nvSpPr>
            <p:cNvPr id="4" name="TextBox 4"/>
            <p:cNvSpPr txBox="1"/>
            <p:nvPr/>
          </p:nvSpPr>
          <p:spPr>
            <a:xfrm>
              <a:off x="0" y="-38100"/>
              <a:ext cx="7410903" cy="384799"/>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4011406" y="2665174"/>
            <a:ext cx="10265188" cy="857250"/>
          </a:xfrm>
          <a:prstGeom prst="rect">
            <a:avLst/>
          </a:prstGeom>
        </p:spPr>
        <p:txBody>
          <a:bodyPr lIns="0" tIns="0" rIns="0" bIns="0" rtlCol="0" anchor="t">
            <a:spAutoFit/>
          </a:bodyPr>
          <a:lstStyle/>
          <a:p>
            <a:pPr algn="ctr">
              <a:lnSpc>
                <a:spcPts val="6600"/>
              </a:lnSpc>
            </a:pPr>
            <a:r>
              <a:rPr lang="en-US" sz="6000" b="1">
                <a:solidFill>
                  <a:srgbClr val="000000"/>
                </a:solidFill>
                <a:latin typeface="Montserrat Bold"/>
                <a:ea typeface="Montserrat Bold"/>
                <a:cs typeface="Montserrat Bold"/>
                <a:sym typeface="Montserrat Bold"/>
              </a:rPr>
              <a:t>MARCH RESOURCE</a:t>
            </a:r>
          </a:p>
        </p:txBody>
      </p:sp>
      <p:sp>
        <p:nvSpPr>
          <p:cNvPr id="6" name="TextBox 6"/>
          <p:cNvSpPr txBox="1"/>
          <p:nvPr/>
        </p:nvSpPr>
        <p:spPr>
          <a:xfrm>
            <a:off x="1810460" y="4493054"/>
            <a:ext cx="14667079" cy="3185922"/>
          </a:xfrm>
          <a:prstGeom prst="rect">
            <a:avLst/>
          </a:prstGeom>
        </p:spPr>
        <p:txBody>
          <a:bodyPr lIns="0" tIns="0" rIns="0" bIns="0" rtlCol="0" anchor="t">
            <a:spAutoFit/>
          </a:bodyPr>
          <a:lstStyle/>
          <a:p>
            <a:pPr algn="just">
              <a:lnSpc>
                <a:spcPts val="3173"/>
              </a:lnSpc>
            </a:pPr>
            <a:r>
              <a:rPr lang="en-US" sz="2299" b="1" spc="91">
                <a:solidFill>
                  <a:srgbClr val="000000"/>
                </a:solidFill>
                <a:latin typeface="Montserrat Bold"/>
                <a:ea typeface="Montserrat Bold"/>
                <a:cs typeface="Montserrat Bold"/>
                <a:sym typeface="Montserrat Bold"/>
              </a:rPr>
              <a:t>Note</a:t>
            </a:r>
            <a:r>
              <a:rPr lang="en-US" sz="2299" spc="91">
                <a:solidFill>
                  <a:srgbClr val="000000"/>
                </a:solidFill>
                <a:latin typeface="Montserrat"/>
                <a:ea typeface="Montserrat"/>
                <a:cs typeface="Montserrat"/>
                <a:sym typeface="Montserrat"/>
              </a:rPr>
              <a:t> - This is a ready-made Navigate resource pack intended for use within college tutorials or sessions. You are welcome to use it as provided or adapt it to better suit the specific needs of your college and students.</a:t>
            </a:r>
          </a:p>
          <a:p>
            <a:pPr algn="just">
              <a:lnSpc>
                <a:spcPts val="3173"/>
              </a:lnSpc>
            </a:pPr>
            <a:endParaRPr lang="en-US" sz="2299" spc="91">
              <a:solidFill>
                <a:srgbClr val="000000"/>
              </a:solidFill>
              <a:latin typeface="Montserrat"/>
              <a:ea typeface="Montserrat"/>
              <a:cs typeface="Montserrat"/>
              <a:sym typeface="Montserrat"/>
            </a:endParaRPr>
          </a:p>
          <a:p>
            <a:pPr algn="just">
              <a:lnSpc>
                <a:spcPts val="3173"/>
              </a:lnSpc>
            </a:pPr>
            <a:r>
              <a:rPr lang="en-US" sz="2299" spc="91">
                <a:solidFill>
                  <a:srgbClr val="000000"/>
                </a:solidFill>
                <a:latin typeface="Montserrat"/>
                <a:ea typeface="Montserrat"/>
                <a:cs typeface="Montserrat"/>
                <a:sym typeface="Montserrat"/>
              </a:rPr>
              <a:t>These resources are designed to support student engagement with key national events and topics throughout the academic year.</a:t>
            </a:r>
          </a:p>
          <a:p>
            <a:pPr algn="just">
              <a:lnSpc>
                <a:spcPts val="3173"/>
              </a:lnSpc>
            </a:pPr>
            <a:endParaRPr lang="en-US" sz="2299" spc="91">
              <a:solidFill>
                <a:srgbClr val="000000"/>
              </a:solidFill>
              <a:latin typeface="Montserrat"/>
              <a:ea typeface="Montserrat"/>
              <a:cs typeface="Montserrat"/>
              <a:sym typeface="Montserrat"/>
            </a:endParaRPr>
          </a:p>
          <a:p>
            <a:pPr algn="just">
              <a:lnSpc>
                <a:spcPts val="3173"/>
              </a:lnSpc>
            </a:pPr>
            <a:r>
              <a:rPr lang="en-US" sz="2299" spc="91">
                <a:solidFill>
                  <a:srgbClr val="000000"/>
                </a:solidFill>
                <a:latin typeface="Montserrat"/>
                <a:ea typeface="Montserrat"/>
                <a:cs typeface="Montserrat"/>
                <a:sym typeface="Montserrat"/>
              </a:rPr>
              <a:t>Please ensure that all activities are recorded on Navigate against each participating student.</a:t>
            </a:r>
          </a:p>
        </p:txBody>
      </p:sp>
      <p:sp>
        <p:nvSpPr>
          <p:cNvPr id="7" name="Freeform 7"/>
          <p:cNvSpPr/>
          <p:nvPr/>
        </p:nvSpPr>
        <p:spPr>
          <a:xfrm>
            <a:off x="15635611" y="420337"/>
            <a:ext cx="2265241" cy="608363"/>
          </a:xfrm>
          <a:custGeom>
            <a:avLst/>
            <a:gdLst/>
            <a:ahLst/>
            <a:cxnLst/>
            <a:rect l="l" t="t" r="r" b="b"/>
            <a:pathLst>
              <a:path w="2265241" h="608363">
                <a:moveTo>
                  <a:pt x="0" y="0"/>
                </a:moveTo>
                <a:lnTo>
                  <a:pt x="2265241" y="0"/>
                </a:lnTo>
                <a:lnTo>
                  <a:pt x="2265241" y="608363"/>
                </a:lnTo>
                <a:lnTo>
                  <a:pt x="0" y="608363"/>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570570" y="1424397"/>
            <a:ext cx="17146860" cy="1258773"/>
            <a:chOff x="0" y="0"/>
            <a:chExt cx="4516045" cy="331529"/>
          </a:xfrm>
        </p:grpSpPr>
        <p:sp>
          <p:nvSpPr>
            <p:cNvPr id="3" name="Freeform 3"/>
            <p:cNvSpPr/>
            <p:nvPr/>
          </p:nvSpPr>
          <p:spPr>
            <a:xfrm>
              <a:off x="0" y="0"/>
              <a:ext cx="4516045" cy="331529"/>
            </a:xfrm>
            <a:custGeom>
              <a:avLst/>
              <a:gdLst/>
              <a:ahLst/>
              <a:cxnLst/>
              <a:rect l="l" t="t" r="r" b="b"/>
              <a:pathLst>
                <a:path w="4516045" h="331529">
                  <a:moveTo>
                    <a:pt x="19415" y="0"/>
                  </a:moveTo>
                  <a:lnTo>
                    <a:pt x="4496631" y="0"/>
                  </a:lnTo>
                  <a:cubicBezTo>
                    <a:pt x="4501779" y="0"/>
                    <a:pt x="4506718" y="2045"/>
                    <a:pt x="4510359" y="5686"/>
                  </a:cubicBezTo>
                  <a:cubicBezTo>
                    <a:pt x="4514000" y="9327"/>
                    <a:pt x="4516045" y="14266"/>
                    <a:pt x="4516045" y="19415"/>
                  </a:cubicBezTo>
                  <a:lnTo>
                    <a:pt x="4516045" y="312114"/>
                  </a:lnTo>
                  <a:cubicBezTo>
                    <a:pt x="4516045" y="317263"/>
                    <a:pt x="4514000" y="322201"/>
                    <a:pt x="4510359" y="325842"/>
                  </a:cubicBezTo>
                  <a:cubicBezTo>
                    <a:pt x="4506718" y="329483"/>
                    <a:pt x="4501779" y="331529"/>
                    <a:pt x="4496631" y="331529"/>
                  </a:cubicBezTo>
                  <a:lnTo>
                    <a:pt x="19415" y="331529"/>
                  </a:lnTo>
                  <a:cubicBezTo>
                    <a:pt x="14266" y="331529"/>
                    <a:pt x="9327" y="329483"/>
                    <a:pt x="5686" y="325842"/>
                  </a:cubicBezTo>
                  <a:cubicBezTo>
                    <a:pt x="2045" y="322201"/>
                    <a:pt x="0" y="317263"/>
                    <a:pt x="0" y="312114"/>
                  </a:cubicBezTo>
                  <a:lnTo>
                    <a:pt x="0" y="19415"/>
                  </a:lnTo>
                  <a:cubicBezTo>
                    <a:pt x="0" y="14266"/>
                    <a:pt x="2045" y="9327"/>
                    <a:pt x="5686" y="5686"/>
                  </a:cubicBezTo>
                  <a:cubicBezTo>
                    <a:pt x="9327" y="2045"/>
                    <a:pt x="14266" y="0"/>
                    <a:pt x="19415" y="0"/>
                  </a:cubicBezTo>
                  <a:close/>
                </a:path>
              </a:pathLst>
            </a:custGeom>
            <a:solidFill>
              <a:srgbClr val="333372"/>
            </a:solidFill>
          </p:spPr>
          <p:txBody>
            <a:bodyPr/>
            <a:lstStyle/>
            <a:p>
              <a:endParaRPr lang="en-US"/>
            </a:p>
          </p:txBody>
        </p:sp>
        <p:sp>
          <p:nvSpPr>
            <p:cNvPr id="4" name="TextBox 4"/>
            <p:cNvSpPr txBox="1"/>
            <p:nvPr/>
          </p:nvSpPr>
          <p:spPr>
            <a:xfrm>
              <a:off x="0" y="-38100"/>
              <a:ext cx="4516045" cy="36962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54222" y="413478"/>
            <a:ext cx="17579555" cy="778185"/>
            <a:chOff x="0" y="0"/>
            <a:chExt cx="23439407" cy="1037580"/>
          </a:xfrm>
        </p:grpSpPr>
        <p:sp>
          <p:nvSpPr>
            <p:cNvPr id="6" name="Freeform 6"/>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7" name="Freeform 7"/>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8" name="Group 8"/>
          <p:cNvGrpSpPr/>
          <p:nvPr/>
        </p:nvGrpSpPr>
        <p:grpSpPr>
          <a:xfrm>
            <a:off x="570570" y="3254671"/>
            <a:ext cx="17146860" cy="5770895"/>
            <a:chOff x="0" y="0"/>
            <a:chExt cx="4516045" cy="1519907"/>
          </a:xfrm>
        </p:grpSpPr>
        <p:sp>
          <p:nvSpPr>
            <p:cNvPr id="9" name="Freeform 9"/>
            <p:cNvSpPr/>
            <p:nvPr/>
          </p:nvSpPr>
          <p:spPr>
            <a:xfrm>
              <a:off x="0" y="0"/>
              <a:ext cx="4516045" cy="1519907"/>
            </a:xfrm>
            <a:custGeom>
              <a:avLst/>
              <a:gdLst/>
              <a:ahLst/>
              <a:cxnLst/>
              <a:rect l="l" t="t" r="r" b="b"/>
              <a:pathLst>
                <a:path w="4516045" h="1519907">
                  <a:moveTo>
                    <a:pt x="19415" y="0"/>
                  </a:moveTo>
                  <a:lnTo>
                    <a:pt x="4496631" y="0"/>
                  </a:lnTo>
                  <a:cubicBezTo>
                    <a:pt x="4501779" y="0"/>
                    <a:pt x="4506718" y="2045"/>
                    <a:pt x="4510359" y="5686"/>
                  </a:cubicBezTo>
                  <a:cubicBezTo>
                    <a:pt x="4514000" y="9327"/>
                    <a:pt x="4516045" y="14266"/>
                    <a:pt x="4516045" y="19415"/>
                  </a:cubicBezTo>
                  <a:lnTo>
                    <a:pt x="4516045" y="1500492"/>
                  </a:lnTo>
                  <a:cubicBezTo>
                    <a:pt x="4516045" y="1505641"/>
                    <a:pt x="4514000" y="1510579"/>
                    <a:pt x="4510359" y="1514220"/>
                  </a:cubicBezTo>
                  <a:cubicBezTo>
                    <a:pt x="4506718" y="1517861"/>
                    <a:pt x="4501779" y="1519907"/>
                    <a:pt x="4496631" y="1519907"/>
                  </a:cubicBezTo>
                  <a:lnTo>
                    <a:pt x="19415" y="1519907"/>
                  </a:lnTo>
                  <a:cubicBezTo>
                    <a:pt x="14266" y="1519907"/>
                    <a:pt x="9327" y="1517861"/>
                    <a:pt x="5686" y="1514220"/>
                  </a:cubicBezTo>
                  <a:cubicBezTo>
                    <a:pt x="2045" y="1510579"/>
                    <a:pt x="0" y="1505641"/>
                    <a:pt x="0" y="1500492"/>
                  </a:cubicBezTo>
                  <a:lnTo>
                    <a:pt x="0" y="19415"/>
                  </a:lnTo>
                  <a:cubicBezTo>
                    <a:pt x="0" y="14266"/>
                    <a:pt x="2045" y="9327"/>
                    <a:pt x="5686" y="5686"/>
                  </a:cubicBezTo>
                  <a:cubicBezTo>
                    <a:pt x="9327" y="2045"/>
                    <a:pt x="14266" y="0"/>
                    <a:pt x="19415" y="0"/>
                  </a:cubicBezTo>
                  <a:close/>
                </a:path>
              </a:pathLst>
            </a:custGeom>
            <a:solidFill>
              <a:srgbClr val="FFFFFF"/>
            </a:solidFill>
          </p:spPr>
          <p:txBody>
            <a:bodyPr/>
            <a:lstStyle/>
            <a:p>
              <a:endParaRPr lang="en-US"/>
            </a:p>
          </p:txBody>
        </p:sp>
        <p:sp>
          <p:nvSpPr>
            <p:cNvPr id="10" name="TextBox 10"/>
            <p:cNvSpPr txBox="1"/>
            <p:nvPr/>
          </p:nvSpPr>
          <p:spPr>
            <a:xfrm>
              <a:off x="0" y="-38100"/>
              <a:ext cx="4516045" cy="1558007"/>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7065167" y="3730242"/>
            <a:ext cx="4156350" cy="4156350"/>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t="-11633" b="-11633"/>
              </a:stretch>
            </a:blipFill>
          </p:spPr>
          <p:txBody>
            <a:bodyPr/>
            <a:lstStyle/>
            <a:p>
              <a:endParaRPr lang="en-US"/>
            </a:p>
          </p:txBody>
        </p:sp>
      </p:grpSp>
      <p:sp>
        <p:nvSpPr>
          <p:cNvPr id="13" name="TextBox 13"/>
          <p:cNvSpPr txBox="1"/>
          <p:nvPr/>
        </p:nvSpPr>
        <p:spPr>
          <a:xfrm>
            <a:off x="1219882" y="1792153"/>
            <a:ext cx="15848235" cy="470535"/>
          </a:xfrm>
          <a:prstGeom prst="rect">
            <a:avLst/>
          </a:prstGeom>
        </p:spPr>
        <p:txBody>
          <a:bodyPr lIns="0" tIns="0" rIns="0" bIns="0" rtlCol="0" anchor="t">
            <a:spAutoFit/>
          </a:bodyPr>
          <a:lstStyle/>
          <a:p>
            <a:pPr algn="ctr">
              <a:lnSpc>
                <a:spcPts val="3630"/>
              </a:lnSpc>
            </a:pPr>
            <a:r>
              <a:rPr lang="en-US" sz="3300" b="1">
                <a:solidFill>
                  <a:srgbClr val="FFFFFF"/>
                </a:solidFill>
                <a:latin typeface="Montserrat Bold"/>
                <a:ea typeface="Montserrat Bold"/>
                <a:cs typeface="Montserrat Bold"/>
                <a:sym typeface="Montserrat Bold"/>
              </a:rPr>
              <a:t>WHO WAS THE FIRST FEMALE PRIME MINISTER OF THE UK?</a:t>
            </a:r>
          </a:p>
        </p:txBody>
      </p:sp>
      <p:grpSp>
        <p:nvGrpSpPr>
          <p:cNvPr id="14" name="Group 14"/>
          <p:cNvGrpSpPr/>
          <p:nvPr/>
        </p:nvGrpSpPr>
        <p:grpSpPr>
          <a:xfrm>
            <a:off x="12507392" y="3730242"/>
            <a:ext cx="4156350" cy="4156350"/>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5"/>
              <a:stretch>
                <a:fillRect/>
              </a:stretch>
            </a:blipFill>
          </p:spPr>
          <p:txBody>
            <a:bodyPr/>
            <a:lstStyle/>
            <a:p>
              <a:endParaRPr lang="en-US"/>
            </a:p>
          </p:txBody>
        </p:sp>
      </p:grpSp>
      <p:grpSp>
        <p:nvGrpSpPr>
          <p:cNvPr id="16" name="Group 16"/>
          <p:cNvGrpSpPr/>
          <p:nvPr/>
        </p:nvGrpSpPr>
        <p:grpSpPr>
          <a:xfrm>
            <a:off x="1622943" y="3730242"/>
            <a:ext cx="4156350" cy="4156350"/>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6"/>
              <a:stretch>
                <a:fillRect t="-6965" b="-14614"/>
              </a:stretch>
            </a:blipFill>
          </p:spPr>
          <p:txBody>
            <a:bodyPr/>
            <a:lstStyle/>
            <a:p>
              <a:endParaRPr lang="en-US"/>
            </a:p>
          </p:txBody>
        </p:sp>
      </p:grpSp>
      <p:grpSp>
        <p:nvGrpSpPr>
          <p:cNvPr id="18" name="Group 18"/>
          <p:cNvGrpSpPr/>
          <p:nvPr/>
        </p:nvGrpSpPr>
        <p:grpSpPr>
          <a:xfrm>
            <a:off x="0" y="9334993"/>
            <a:ext cx="2748624" cy="562894"/>
            <a:chOff x="0" y="0"/>
            <a:chExt cx="1113833" cy="228103"/>
          </a:xfrm>
        </p:grpSpPr>
        <p:sp>
          <p:nvSpPr>
            <p:cNvPr id="19" name="Freeform 19"/>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20" name="TextBox 20"/>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374312" y="1629315"/>
            <a:ext cx="750485" cy="75048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8C7"/>
            </a:soli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3499"/>
                </a:lnSpc>
              </a:pPr>
              <a:r>
                <a:rPr lang="en-US" sz="2499" b="1">
                  <a:solidFill>
                    <a:srgbClr val="FFFFFF"/>
                  </a:solidFill>
                  <a:latin typeface="Montserrat Bold"/>
                  <a:ea typeface="Montserrat Bold"/>
                  <a:cs typeface="Montserrat Bold"/>
                  <a:sym typeface="Montserrat Bold"/>
                </a:rPr>
                <a:t>1</a:t>
              </a:r>
            </a:p>
          </p:txBody>
        </p:sp>
      </p:grpSp>
      <p:grpSp>
        <p:nvGrpSpPr>
          <p:cNvPr id="24" name="Group 24"/>
          <p:cNvGrpSpPr/>
          <p:nvPr/>
        </p:nvGrpSpPr>
        <p:grpSpPr>
          <a:xfrm>
            <a:off x="1374312" y="7979926"/>
            <a:ext cx="4675895" cy="742971"/>
            <a:chOff x="0" y="0"/>
            <a:chExt cx="1360375" cy="216155"/>
          </a:xfrm>
        </p:grpSpPr>
        <p:sp>
          <p:nvSpPr>
            <p:cNvPr id="25" name="Freeform 25"/>
            <p:cNvSpPr/>
            <p:nvPr/>
          </p:nvSpPr>
          <p:spPr>
            <a:xfrm>
              <a:off x="0" y="0"/>
              <a:ext cx="1360375" cy="216155"/>
            </a:xfrm>
            <a:custGeom>
              <a:avLst/>
              <a:gdLst/>
              <a:ahLst/>
              <a:cxnLst/>
              <a:rect l="l" t="t" r="r" b="b"/>
              <a:pathLst>
                <a:path w="1360375" h="216155">
                  <a:moveTo>
                    <a:pt x="44704" y="0"/>
                  </a:moveTo>
                  <a:lnTo>
                    <a:pt x="1315671" y="0"/>
                  </a:lnTo>
                  <a:cubicBezTo>
                    <a:pt x="1340360" y="0"/>
                    <a:pt x="1360375" y="20015"/>
                    <a:pt x="1360375" y="44704"/>
                  </a:cubicBezTo>
                  <a:lnTo>
                    <a:pt x="1360375" y="171451"/>
                  </a:lnTo>
                  <a:cubicBezTo>
                    <a:pt x="1360375" y="196140"/>
                    <a:pt x="1340360" y="216155"/>
                    <a:pt x="1315671" y="216155"/>
                  </a:cubicBezTo>
                  <a:lnTo>
                    <a:pt x="44704" y="216155"/>
                  </a:lnTo>
                  <a:cubicBezTo>
                    <a:pt x="20015" y="216155"/>
                    <a:pt x="0" y="196140"/>
                    <a:pt x="0" y="171451"/>
                  </a:cubicBezTo>
                  <a:lnTo>
                    <a:pt x="0" y="44704"/>
                  </a:lnTo>
                  <a:cubicBezTo>
                    <a:pt x="0" y="20015"/>
                    <a:pt x="20015" y="0"/>
                    <a:pt x="44704" y="0"/>
                  </a:cubicBezTo>
                  <a:close/>
                </a:path>
              </a:pathLst>
            </a:custGeom>
            <a:solidFill>
              <a:srgbClr val="333372"/>
            </a:solidFill>
          </p:spPr>
          <p:txBody>
            <a:bodyPr/>
            <a:lstStyle/>
            <a:p>
              <a:endParaRPr lang="en-US"/>
            </a:p>
          </p:txBody>
        </p:sp>
        <p:sp>
          <p:nvSpPr>
            <p:cNvPr id="26" name="TextBox 26"/>
            <p:cNvSpPr txBox="1"/>
            <p:nvPr/>
          </p:nvSpPr>
          <p:spPr>
            <a:xfrm>
              <a:off x="0" y="-38100"/>
              <a:ext cx="1360375" cy="254255"/>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6817194" y="7979926"/>
            <a:ext cx="4675895" cy="742971"/>
            <a:chOff x="0" y="0"/>
            <a:chExt cx="1360375" cy="216155"/>
          </a:xfrm>
        </p:grpSpPr>
        <p:sp>
          <p:nvSpPr>
            <p:cNvPr id="28" name="Freeform 28"/>
            <p:cNvSpPr/>
            <p:nvPr/>
          </p:nvSpPr>
          <p:spPr>
            <a:xfrm>
              <a:off x="0" y="0"/>
              <a:ext cx="1360375" cy="216155"/>
            </a:xfrm>
            <a:custGeom>
              <a:avLst/>
              <a:gdLst/>
              <a:ahLst/>
              <a:cxnLst/>
              <a:rect l="l" t="t" r="r" b="b"/>
              <a:pathLst>
                <a:path w="1360375" h="216155">
                  <a:moveTo>
                    <a:pt x="44704" y="0"/>
                  </a:moveTo>
                  <a:lnTo>
                    <a:pt x="1315671" y="0"/>
                  </a:lnTo>
                  <a:cubicBezTo>
                    <a:pt x="1340360" y="0"/>
                    <a:pt x="1360375" y="20015"/>
                    <a:pt x="1360375" y="44704"/>
                  </a:cubicBezTo>
                  <a:lnTo>
                    <a:pt x="1360375" y="171451"/>
                  </a:lnTo>
                  <a:cubicBezTo>
                    <a:pt x="1360375" y="196140"/>
                    <a:pt x="1340360" y="216155"/>
                    <a:pt x="1315671" y="216155"/>
                  </a:cubicBezTo>
                  <a:lnTo>
                    <a:pt x="44704" y="216155"/>
                  </a:lnTo>
                  <a:cubicBezTo>
                    <a:pt x="20015" y="216155"/>
                    <a:pt x="0" y="196140"/>
                    <a:pt x="0" y="171451"/>
                  </a:cubicBezTo>
                  <a:lnTo>
                    <a:pt x="0" y="44704"/>
                  </a:lnTo>
                  <a:cubicBezTo>
                    <a:pt x="0" y="20015"/>
                    <a:pt x="20015" y="0"/>
                    <a:pt x="44704" y="0"/>
                  </a:cubicBezTo>
                  <a:close/>
                </a:path>
              </a:pathLst>
            </a:custGeom>
            <a:solidFill>
              <a:srgbClr val="333372"/>
            </a:solidFill>
          </p:spPr>
          <p:txBody>
            <a:bodyPr/>
            <a:lstStyle/>
            <a:p>
              <a:endParaRPr lang="en-US"/>
            </a:p>
          </p:txBody>
        </p:sp>
        <p:sp>
          <p:nvSpPr>
            <p:cNvPr id="29" name="TextBox 29"/>
            <p:cNvSpPr txBox="1"/>
            <p:nvPr/>
          </p:nvSpPr>
          <p:spPr>
            <a:xfrm>
              <a:off x="0" y="-38100"/>
              <a:ext cx="1360375" cy="254255"/>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2286898" y="7979926"/>
            <a:ext cx="4675895" cy="742971"/>
            <a:chOff x="0" y="0"/>
            <a:chExt cx="1360375" cy="216155"/>
          </a:xfrm>
        </p:grpSpPr>
        <p:sp>
          <p:nvSpPr>
            <p:cNvPr id="31" name="Freeform 31"/>
            <p:cNvSpPr/>
            <p:nvPr/>
          </p:nvSpPr>
          <p:spPr>
            <a:xfrm>
              <a:off x="0" y="0"/>
              <a:ext cx="1360375" cy="216155"/>
            </a:xfrm>
            <a:custGeom>
              <a:avLst/>
              <a:gdLst/>
              <a:ahLst/>
              <a:cxnLst/>
              <a:rect l="l" t="t" r="r" b="b"/>
              <a:pathLst>
                <a:path w="1360375" h="216155">
                  <a:moveTo>
                    <a:pt x="44704" y="0"/>
                  </a:moveTo>
                  <a:lnTo>
                    <a:pt x="1315671" y="0"/>
                  </a:lnTo>
                  <a:cubicBezTo>
                    <a:pt x="1340360" y="0"/>
                    <a:pt x="1360375" y="20015"/>
                    <a:pt x="1360375" y="44704"/>
                  </a:cubicBezTo>
                  <a:lnTo>
                    <a:pt x="1360375" y="171451"/>
                  </a:lnTo>
                  <a:cubicBezTo>
                    <a:pt x="1360375" y="196140"/>
                    <a:pt x="1340360" y="216155"/>
                    <a:pt x="1315671" y="216155"/>
                  </a:cubicBezTo>
                  <a:lnTo>
                    <a:pt x="44704" y="216155"/>
                  </a:lnTo>
                  <a:cubicBezTo>
                    <a:pt x="20015" y="216155"/>
                    <a:pt x="0" y="196140"/>
                    <a:pt x="0" y="171451"/>
                  </a:cubicBezTo>
                  <a:lnTo>
                    <a:pt x="0" y="44704"/>
                  </a:lnTo>
                  <a:cubicBezTo>
                    <a:pt x="0" y="20015"/>
                    <a:pt x="20015" y="0"/>
                    <a:pt x="44704" y="0"/>
                  </a:cubicBezTo>
                  <a:close/>
                </a:path>
              </a:pathLst>
            </a:custGeom>
            <a:solidFill>
              <a:srgbClr val="333372"/>
            </a:solidFill>
          </p:spPr>
          <p:txBody>
            <a:bodyPr/>
            <a:lstStyle/>
            <a:p>
              <a:endParaRPr lang="en-US"/>
            </a:p>
          </p:txBody>
        </p:sp>
        <p:sp>
          <p:nvSpPr>
            <p:cNvPr id="32" name="TextBox 32"/>
            <p:cNvSpPr txBox="1"/>
            <p:nvPr/>
          </p:nvSpPr>
          <p:spPr>
            <a:xfrm>
              <a:off x="0" y="-38100"/>
              <a:ext cx="1360375" cy="254255"/>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16</a:t>
            </a:r>
          </a:p>
        </p:txBody>
      </p:sp>
      <p:sp>
        <p:nvSpPr>
          <p:cNvPr id="34" name="TextBox 34"/>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1</a:t>
            </a:r>
          </a:p>
        </p:txBody>
      </p:sp>
      <p:sp>
        <p:nvSpPr>
          <p:cNvPr id="35" name="TextBox 35"/>
          <p:cNvSpPr txBox="1"/>
          <p:nvPr/>
        </p:nvSpPr>
        <p:spPr>
          <a:xfrm>
            <a:off x="1352028" y="8061503"/>
            <a:ext cx="4698179" cy="579120"/>
          </a:xfrm>
          <a:prstGeom prst="rect">
            <a:avLst/>
          </a:prstGeom>
        </p:spPr>
        <p:txBody>
          <a:bodyPr lIns="0" tIns="0" rIns="0" bIns="0" rtlCol="0" anchor="t">
            <a:spAutoFit/>
          </a:bodyPr>
          <a:lstStyle/>
          <a:p>
            <a:pPr algn="ctr">
              <a:lnSpc>
                <a:spcPts val="2310"/>
              </a:lnSpc>
            </a:pPr>
            <a:r>
              <a:rPr lang="en-US" sz="2100" b="1">
                <a:solidFill>
                  <a:srgbClr val="FFFFFF"/>
                </a:solidFill>
                <a:latin typeface="Montserrat Bold"/>
                <a:ea typeface="Montserrat Bold"/>
                <a:cs typeface="Montserrat Bold"/>
                <a:sym typeface="Montserrat Bold"/>
              </a:rPr>
              <a:t>A. </a:t>
            </a:r>
          </a:p>
          <a:p>
            <a:pPr algn="ctr">
              <a:lnSpc>
                <a:spcPts val="2310"/>
              </a:lnSpc>
            </a:pPr>
            <a:r>
              <a:rPr lang="en-US" sz="2100" b="1">
                <a:solidFill>
                  <a:srgbClr val="FFFFFF"/>
                </a:solidFill>
                <a:latin typeface="Montserrat Bold"/>
                <a:ea typeface="Montserrat Bold"/>
                <a:cs typeface="Montserrat Bold"/>
                <a:sym typeface="Montserrat Bold"/>
              </a:rPr>
              <a:t>THERESA MAY</a:t>
            </a:r>
          </a:p>
        </p:txBody>
      </p:sp>
      <p:sp>
        <p:nvSpPr>
          <p:cNvPr id="36" name="TextBox 36"/>
          <p:cNvSpPr txBox="1"/>
          <p:nvPr/>
        </p:nvSpPr>
        <p:spPr>
          <a:xfrm>
            <a:off x="6794911" y="8061503"/>
            <a:ext cx="4698179" cy="579120"/>
          </a:xfrm>
          <a:prstGeom prst="rect">
            <a:avLst/>
          </a:prstGeom>
        </p:spPr>
        <p:txBody>
          <a:bodyPr lIns="0" tIns="0" rIns="0" bIns="0" rtlCol="0" anchor="t">
            <a:spAutoFit/>
          </a:bodyPr>
          <a:lstStyle/>
          <a:p>
            <a:pPr algn="ctr">
              <a:lnSpc>
                <a:spcPts val="2310"/>
              </a:lnSpc>
            </a:pPr>
            <a:r>
              <a:rPr lang="en-US" sz="2100" b="1">
                <a:solidFill>
                  <a:srgbClr val="FFFFFF"/>
                </a:solidFill>
                <a:latin typeface="Montserrat Bold"/>
                <a:ea typeface="Montserrat Bold"/>
                <a:cs typeface="Montserrat Bold"/>
                <a:sym typeface="Montserrat Bold"/>
              </a:rPr>
              <a:t>B. </a:t>
            </a:r>
          </a:p>
          <a:p>
            <a:pPr algn="ctr">
              <a:lnSpc>
                <a:spcPts val="2310"/>
              </a:lnSpc>
            </a:pPr>
            <a:r>
              <a:rPr lang="en-US" sz="2100" b="1">
                <a:solidFill>
                  <a:srgbClr val="FFFFFF"/>
                </a:solidFill>
                <a:latin typeface="Montserrat Bold"/>
                <a:ea typeface="Montserrat Bold"/>
                <a:cs typeface="Montserrat Bold"/>
                <a:sym typeface="Montserrat Bold"/>
              </a:rPr>
              <a:t>MARGARET THATCHER</a:t>
            </a:r>
          </a:p>
        </p:txBody>
      </p:sp>
      <p:sp>
        <p:nvSpPr>
          <p:cNvPr id="37" name="TextBox 37"/>
          <p:cNvSpPr txBox="1"/>
          <p:nvPr/>
        </p:nvSpPr>
        <p:spPr>
          <a:xfrm>
            <a:off x="12264614" y="8061503"/>
            <a:ext cx="4698179" cy="579120"/>
          </a:xfrm>
          <a:prstGeom prst="rect">
            <a:avLst/>
          </a:prstGeom>
        </p:spPr>
        <p:txBody>
          <a:bodyPr lIns="0" tIns="0" rIns="0" bIns="0" rtlCol="0" anchor="t">
            <a:spAutoFit/>
          </a:bodyPr>
          <a:lstStyle/>
          <a:p>
            <a:pPr algn="ctr">
              <a:lnSpc>
                <a:spcPts val="2310"/>
              </a:lnSpc>
            </a:pPr>
            <a:r>
              <a:rPr lang="en-US" sz="2100" b="1">
                <a:solidFill>
                  <a:srgbClr val="FFFFFF"/>
                </a:solidFill>
                <a:latin typeface="Montserrat Bold"/>
                <a:ea typeface="Montserrat Bold"/>
                <a:cs typeface="Montserrat Bold"/>
                <a:sym typeface="Montserrat Bold"/>
              </a:rPr>
              <a:t>C. </a:t>
            </a:r>
          </a:p>
          <a:p>
            <a:pPr algn="ctr">
              <a:lnSpc>
                <a:spcPts val="2310"/>
              </a:lnSpc>
            </a:pPr>
            <a:r>
              <a:rPr lang="en-US" sz="2100" b="1">
                <a:solidFill>
                  <a:srgbClr val="FFFFFF"/>
                </a:solidFill>
                <a:latin typeface="Montserrat Bold"/>
                <a:ea typeface="Montserrat Bold"/>
                <a:cs typeface="Montserrat Bold"/>
                <a:sym typeface="Montserrat Bold"/>
              </a:rPr>
              <a:t>NICOLA STURGEON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2821162" y="1855195"/>
            <a:ext cx="4810195" cy="1349608"/>
            <a:chOff x="0" y="0"/>
            <a:chExt cx="1266883" cy="355452"/>
          </a:xfrm>
        </p:grpSpPr>
        <p:sp>
          <p:nvSpPr>
            <p:cNvPr id="3" name="Freeform 3"/>
            <p:cNvSpPr/>
            <p:nvPr/>
          </p:nvSpPr>
          <p:spPr>
            <a:xfrm>
              <a:off x="0" y="0"/>
              <a:ext cx="1266883" cy="355452"/>
            </a:xfrm>
            <a:custGeom>
              <a:avLst/>
              <a:gdLst/>
              <a:ahLst/>
              <a:cxnLst/>
              <a:rect l="l" t="t" r="r" b="b"/>
              <a:pathLst>
                <a:path w="1266883" h="355452">
                  <a:moveTo>
                    <a:pt x="69208" y="0"/>
                  </a:moveTo>
                  <a:lnTo>
                    <a:pt x="1197675" y="0"/>
                  </a:lnTo>
                  <a:cubicBezTo>
                    <a:pt x="1216030" y="0"/>
                    <a:pt x="1233633" y="7292"/>
                    <a:pt x="1246612" y="20270"/>
                  </a:cubicBezTo>
                  <a:cubicBezTo>
                    <a:pt x="1259591" y="33249"/>
                    <a:pt x="1266883" y="50853"/>
                    <a:pt x="1266883" y="69208"/>
                  </a:cubicBezTo>
                  <a:lnTo>
                    <a:pt x="1266883" y="286245"/>
                  </a:lnTo>
                  <a:cubicBezTo>
                    <a:pt x="1266883" y="324467"/>
                    <a:pt x="1235897" y="355452"/>
                    <a:pt x="1197675" y="355452"/>
                  </a:cubicBezTo>
                  <a:lnTo>
                    <a:pt x="69208" y="355452"/>
                  </a:lnTo>
                  <a:cubicBezTo>
                    <a:pt x="50853" y="355452"/>
                    <a:pt x="33249" y="348161"/>
                    <a:pt x="20270" y="335182"/>
                  </a:cubicBezTo>
                  <a:cubicBezTo>
                    <a:pt x="7292" y="322203"/>
                    <a:pt x="0" y="304600"/>
                    <a:pt x="0" y="286245"/>
                  </a:cubicBezTo>
                  <a:lnTo>
                    <a:pt x="0" y="69208"/>
                  </a:lnTo>
                  <a:cubicBezTo>
                    <a:pt x="0" y="50853"/>
                    <a:pt x="7292" y="33249"/>
                    <a:pt x="20270" y="20270"/>
                  </a:cubicBezTo>
                  <a:cubicBezTo>
                    <a:pt x="33249" y="7292"/>
                    <a:pt x="50853" y="0"/>
                    <a:pt x="69208" y="0"/>
                  </a:cubicBezTo>
                  <a:close/>
                </a:path>
              </a:pathLst>
            </a:custGeom>
            <a:solidFill>
              <a:srgbClr val="333372"/>
            </a:solidFill>
          </p:spPr>
          <p:txBody>
            <a:bodyPr/>
            <a:lstStyle/>
            <a:p>
              <a:endParaRPr lang="en-US"/>
            </a:p>
          </p:txBody>
        </p:sp>
        <p:sp>
          <p:nvSpPr>
            <p:cNvPr id="4" name="TextBox 4"/>
            <p:cNvSpPr txBox="1"/>
            <p:nvPr/>
          </p:nvSpPr>
          <p:spPr>
            <a:xfrm>
              <a:off x="0" y="-38100"/>
              <a:ext cx="1266883" cy="39355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54222" y="413478"/>
            <a:ext cx="17579555" cy="778185"/>
            <a:chOff x="0" y="0"/>
            <a:chExt cx="23439407" cy="1037580"/>
          </a:xfrm>
        </p:grpSpPr>
        <p:sp>
          <p:nvSpPr>
            <p:cNvPr id="6" name="Freeform 6"/>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7" name="Freeform 7"/>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8" name="Group 8"/>
          <p:cNvGrpSpPr/>
          <p:nvPr/>
        </p:nvGrpSpPr>
        <p:grpSpPr>
          <a:xfrm>
            <a:off x="10265232" y="1852374"/>
            <a:ext cx="6609997" cy="7405926"/>
            <a:chOff x="0" y="0"/>
            <a:chExt cx="1740904" cy="1950532"/>
          </a:xfrm>
        </p:grpSpPr>
        <p:sp>
          <p:nvSpPr>
            <p:cNvPr id="9" name="Freeform 9"/>
            <p:cNvSpPr/>
            <p:nvPr/>
          </p:nvSpPr>
          <p:spPr>
            <a:xfrm>
              <a:off x="0" y="0"/>
              <a:ext cx="1740905" cy="1950532"/>
            </a:xfrm>
            <a:custGeom>
              <a:avLst/>
              <a:gdLst/>
              <a:ahLst/>
              <a:cxnLst/>
              <a:rect l="l" t="t" r="r" b="b"/>
              <a:pathLst>
                <a:path w="1740905" h="1950532">
                  <a:moveTo>
                    <a:pt x="50363" y="0"/>
                  </a:moveTo>
                  <a:lnTo>
                    <a:pt x="1690541" y="0"/>
                  </a:lnTo>
                  <a:cubicBezTo>
                    <a:pt x="1703898" y="0"/>
                    <a:pt x="1716708" y="5306"/>
                    <a:pt x="1726154" y="14751"/>
                  </a:cubicBezTo>
                  <a:cubicBezTo>
                    <a:pt x="1735599" y="24196"/>
                    <a:pt x="1740905" y="37006"/>
                    <a:pt x="1740905" y="50363"/>
                  </a:cubicBezTo>
                  <a:lnTo>
                    <a:pt x="1740905" y="1900168"/>
                  </a:lnTo>
                  <a:cubicBezTo>
                    <a:pt x="1740905" y="1913526"/>
                    <a:pt x="1735599" y="1926336"/>
                    <a:pt x="1726154" y="1935781"/>
                  </a:cubicBezTo>
                  <a:cubicBezTo>
                    <a:pt x="1716708" y="1945226"/>
                    <a:pt x="1703898" y="1950532"/>
                    <a:pt x="1690541" y="1950532"/>
                  </a:cubicBezTo>
                  <a:lnTo>
                    <a:pt x="50363" y="1950532"/>
                  </a:lnTo>
                  <a:cubicBezTo>
                    <a:pt x="37006" y="1950532"/>
                    <a:pt x="24196" y="1945226"/>
                    <a:pt x="14751" y="1935781"/>
                  </a:cubicBezTo>
                  <a:cubicBezTo>
                    <a:pt x="5306" y="1926336"/>
                    <a:pt x="0" y="1913526"/>
                    <a:pt x="0" y="1900168"/>
                  </a:cubicBezTo>
                  <a:lnTo>
                    <a:pt x="0" y="50363"/>
                  </a:lnTo>
                  <a:cubicBezTo>
                    <a:pt x="0" y="37006"/>
                    <a:pt x="5306" y="24196"/>
                    <a:pt x="14751" y="14751"/>
                  </a:cubicBezTo>
                  <a:cubicBezTo>
                    <a:pt x="24196" y="5306"/>
                    <a:pt x="37006" y="0"/>
                    <a:pt x="50363" y="0"/>
                  </a:cubicBezTo>
                  <a:close/>
                </a:path>
              </a:pathLst>
            </a:custGeom>
            <a:solidFill>
              <a:srgbClr val="FFFFFF"/>
            </a:solidFill>
          </p:spPr>
          <p:txBody>
            <a:bodyPr/>
            <a:lstStyle/>
            <a:p>
              <a:endParaRPr lang="en-US"/>
            </a:p>
          </p:txBody>
        </p:sp>
        <p:sp>
          <p:nvSpPr>
            <p:cNvPr id="10" name="TextBox 10"/>
            <p:cNvSpPr txBox="1"/>
            <p:nvPr/>
          </p:nvSpPr>
          <p:spPr>
            <a:xfrm>
              <a:off x="0" y="-38100"/>
              <a:ext cx="1740904" cy="1988632"/>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004095" y="2284798"/>
            <a:ext cx="7216427" cy="470535"/>
          </a:xfrm>
          <a:prstGeom prst="rect">
            <a:avLst/>
          </a:prstGeom>
        </p:spPr>
        <p:txBody>
          <a:bodyPr lIns="0" tIns="0" rIns="0" bIns="0" rtlCol="0" anchor="t">
            <a:spAutoFit/>
          </a:bodyPr>
          <a:lstStyle/>
          <a:p>
            <a:pPr algn="ctr">
              <a:lnSpc>
                <a:spcPts val="3630"/>
              </a:lnSpc>
            </a:pPr>
            <a:r>
              <a:rPr lang="en-US" sz="3300" b="1">
                <a:solidFill>
                  <a:srgbClr val="FFFFFF"/>
                </a:solidFill>
                <a:latin typeface="Montserrat Bold"/>
                <a:ea typeface="Montserrat Bold"/>
                <a:cs typeface="Montserrat Bold"/>
                <a:sym typeface="Montserrat Bold"/>
              </a:rPr>
              <a:t>ANSWER</a:t>
            </a:r>
          </a:p>
        </p:txBody>
      </p:sp>
      <p:grpSp>
        <p:nvGrpSpPr>
          <p:cNvPr id="12" name="Group 12"/>
          <p:cNvGrpSpPr/>
          <p:nvPr/>
        </p:nvGrpSpPr>
        <p:grpSpPr>
          <a:xfrm>
            <a:off x="10925358" y="2474467"/>
            <a:ext cx="5335162" cy="5150163"/>
            <a:chOff x="0" y="0"/>
            <a:chExt cx="908027" cy="876541"/>
          </a:xfrm>
        </p:grpSpPr>
        <p:sp>
          <p:nvSpPr>
            <p:cNvPr id="13" name="Freeform 13"/>
            <p:cNvSpPr/>
            <p:nvPr/>
          </p:nvSpPr>
          <p:spPr>
            <a:xfrm>
              <a:off x="0" y="0"/>
              <a:ext cx="908027" cy="876541"/>
            </a:xfrm>
            <a:custGeom>
              <a:avLst/>
              <a:gdLst/>
              <a:ahLst/>
              <a:cxnLst/>
              <a:rect l="l" t="t" r="r" b="b"/>
              <a:pathLst>
                <a:path w="908027" h="876541">
                  <a:moveTo>
                    <a:pt x="0" y="0"/>
                  </a:moveTo>
                  <a:lnTo>
                    <a:pt x="908027" y="0"/>
                  </a:lnTo>
                  <a:lnTo>
                    <a:pt x="908027" y="876541"/>
                  </a:lnTo>
                  <a:lnTo>
                    <a:pt x="0" y="876541"/>
                  </a:lnTo>
                  <a:close/>
                </a:path>
              </a:pathLst>
            </a:custGeom>
            <a:blipFill>
              <a:blip r:embed="rId4"/>
              <a:stretch>
                <a:fillRect t="-13847" b="-13847"/>
              </a:stretch>
            </a:blipFill>
          </p:spPr>
          <p:txBody>
            <a:bodyPr/>
            <a:lstStyle/>
            <a:p>
              <a:endParaRPr lang="en-US"/>
            </a:p>
          </p:txBody>
        </p:sp>
      </p:grpSp>
      <p:grpSp>
        <p:nvGrpSpPr>
          <p:cNvPr id="14" name="Group 14"/>
          <p:cNvGrpSpPr/>
          <p:nvPr/>
        </p:nvGrpSpPr>
        <p:grpSpPr>
          <a:xfrm>
            <a:off x="1412772" y="3868335"/>
            <a:ext cx="7807750" cy="5225885"/>
            <a:chOff x="0" y="0"/>
            <a:chExt cx="2056362" cy="1376365"/>
          </a:xfrm>
        </p:grpSpPr>
        <p:sp>
          <p:nvSpPr>
            <p:cNvPr id="15" name="Freeform 15"/>
            <p:cNvSpPr/>
            <p:nvPr/>
          </p:nvSpPr>
          <p:spPr>
            <a:xfrm>
              <a:off x="0" y="0"/>
              <a:ext cx="2056362" cy="1376365"/>
            </a:xfrm>
            <a:custGeom>
              <a:avLst/>
              <a:gdLst/>
              <a:ahLst/>
              <a:cxnLst/>
              <a:rect l="l" t="t" r="r" b="b"/>
              <a:pathLst>
                <a:path w="2056362" h="1376365">
                  <a:moveTo>
                    <a:pt x="42637" y="0"/>
                  </a:moveTo>
                  <a:lnTo>
                    <a:pt x="2013725" y="0"/>
                  </a:lnTo>
                  <a:cubicBezTo>
                    <a:pt x="2037273" y="0"/>
                    <a:pt x="2056362" y="19089"/>
                    <a:pt x="2056362" y="42637"/>
                  </a:cubicBezTo>
                  <a:lnTo>
                    <a:pt x="2056362" y="1333727"/>
                  </a:lnTo>
                  <a:cubicBezTo>
                    <a:pt x="2056362" y="1357275"/>
                    <a:pt x="2037273" y="1376365"/>
                    <a:pt x="2013725" y="1376365"/>
                  </a:cubicBezTo>
                  <a:lnTo>
                    <a:pt x="42637" y="1376365"/>
                  </a:lnTo>
                  <a:cubicBezTo>
                    <a:pt x="19089" y="1376365"/>
                    <a:pt x="0" y="1357275"/>
                    <a:pt x="0" y="1333727"/>
                  </a:cubicBezTo>
                  <a:lnTo>
                    <a:pt x="0" y="42637"/>
                  </a:lnTo>
                  <a:cubicBezTo>
                    <a:pt x="0" y="19089"/>
                    <a:pt x="19089" y="0"/>
                    <a:pt x="42637" y="0"/>
                  </a:cubicBezTo>
                  <a:close/>
                </a:path>
              </a:pathLst>
            </a:custGeom>
            <a:solidFill>
              <a:srgbClr val="FFFFFF"/>
            </a:solidFill>
          </p:spPr>
          <p:txBody>
            <a:bodyPr/>
            <a:lstStyle/>
            <a:p>
              <a:endParaRPr lang="en-US"/>
            </a:p>
          </p:txBody>
        </p:sp>
        <p:sp>
          <p:nvSpPr>
            <p:cNvPr id="16" name="TextBox 16"/>
            <p:cNvSpPr txBox="1"/>
            <p:nvPr/>
          </p:nvSpPr>
          <p:spPr>
            <a:xfrm>
              <a:off x="0" y="-38100"/>
              <a:ext cx="2056362" cy="141446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0" y="9334993"/>
            <a:ext cx="2748624" cy="562894"/>
            <a:chOff x="0" y="0"/>
            <a:chExt cx="1113833" cy="228103"/>
          </a:xfrm>
        </p:grpSpPr>
        <p:sp>
          <p:nvSpPr>
            <p:cNvPr id="18" name="Freeform 18"/>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19" name="TextBox 19"/>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0950663" y="7862323"/>
            <a:ext cx="5309857" cy="742971"/>
            <a:chOff x="0" y="0"/>
            <a:chExt cx="1544815" cy="216155"/>
          </a:xfrm>
        </p:grpSpPr>
        <p:sp>
          <p:nvSpPr>
            <p:cNvPr id="21" name="Freeform 21"/>
            <p:cNvSpPr/>
            <p:nvPr/>
          </p:nvSpPr>
          <p:spPr>
            <a:xfrm>
              <a:off x="0" y="0"/>
              <a:ext cx="1544815" cy="216155"/>
            </a:xfrm>
            <a:custGeom>
              <a:avLst/>
              <a:gdLst/>
              <a:ahLst/>
              <a:cxnLst/>
              <a:rect l="l" t="t" r="r" b="b"/>
              <a:pathLst>
                <a:path w="1544815" h="216155">
                  <a:moveTo>
                    <a:pt x="39367" y="0"/>
                  </a:moveTo>
                  <a:lnTo>
                    <a:pt x="1505449" y="0"/>
                  </a:lnTo>
                  <a:cubicBezTo>
                    <a:pt x="1515889" y="0"/>
                    <a:pt x="1525903" y="4148"/>
                    <a:pt x="1533285" y="11530"/>
                  </a:cubicBezTo>
                  <a:cubicBezTo>
                    <a:pt x="1540668" y="18913"/>
                    <a:pt x="1544815" y="28926"/>
                    <a:pt x="1544815" y="39367"/>
                  </a:cubicBezTo>
                  <a:lnTo>
                    <a:pt x="1544815" y="176788"/>
                  </a:lnTo>
                  <a:cubicBezTo>
                    <a:pt x="1544815" y="187229"/>
                    <a:pt x="1540668" y="197242"/>
                    <a:pt x="1533285" y="204625"/>
                  </a:cubicBezTo>
                  <a:cubicBezTo>
                    <a:pt x="1525903" y="212008"/>
                    <a:pt x="1515889" y="216155"/>
                    <a:pt x="1505449" y="216155"/>
                  </a:cubicBezTo>
                  <a:lnTo>
                    <a:pt x="39367" y="216155"/>
                  </a:lnTo>
                  <a:cubicBezTo>
                    <a:pt x="28926" y="216155"/>
                    <a:pt x="18913" y="212008"/>
                    <a:pt x="11530" y="204625"/>
                  </a:cubicBezTo>
                  <a:cubicBezTo>
                    <a:pt x="4148" y="197242"/>
                    <a:pt x="0" y="187229"/>
                    <a:pt x="0" y="176788"/>
                  </a:cubicBezTo>
                  <a:lnTo>
                    <a:pt x="0" y="39367"/>
                  </a:lnTo>
                  <a:cubicBezTo>
                    <a:pt x="0" y="28926"/>
                    <a:pt x="4148" y="18913"/>
                    <a:pt x="11530" y="11530"/>
                  </a:cubicBezTo>
                  <a:cubicBezTo>
                    <a:pt x="18913" y="4148"/>
                    <a:pt x="28926" y="0"/>
                    <a:pt x="39367" y="0"/>
                  </a:cubicBezTo>
                  <a:close/>
                </a:path>
              </a:pathLst>
            </a:custGeom>
            <a:solidFill>
              <a:srgbClr val="333372"/>
            </a:solidFill>
          </p:spPr>
          <p:txBody>
            <a:bodyPr/>
            <a:lstStyle/>
            <a:p>
              <a:endParaRPr lang="en-US"/>
            </a:p>
          </p:txBody>
        </p:sp>
        <p:sp>
          <p:nvSpPr>
            <p:cNvPr id="22" name="TextBox 22"/>
            <p:cNvSpPr txBox="1"/>
            <p:nvPr/>
          </p:nvSpPr>
          <p:spPr>
            <a:xfrm>
              <a:off x="0" y="-38100"/>
              <a:ext cx="1544815" cy="254255"/>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3668228" y="2157577"/>
            <a:ext cx="750485" cy="75048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8C7"/>
            </a:soli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499"/>
                </a:lnSpc>
              </a:pPr>
              <a:r>
                <a:rPr lang="en-US" sz="2499" b="1">
                  <a:solidFill>
                    <a:srgbClr val="FFFFFF"/>
                  </a:solidFill>
                  <a:latin typeface="Montserrat Bold"/>
                  <a:ea typeface="Montserrat Bold"/>
                  <a:cs typeface="Montserrat Bold"/>
                  <a:sym typeface="Montserrat Bold"/>
                </a:rPr>
                <a:t>1</a:t>
              </a:r>
            </a:p>
          </p:txBody>
        </p:sp>
      </p:grpSp>
      <p:sp>
        <p:nvSpPr>
          <p:cNvPr id="26" name="TextBox 26"/>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17</a:t>
            </a:r>
          </a:p>
        </p:txBody>
      </p:sp>
      <p:sp>
        <p:nvSpPr>
          <p:cNvPr id="27" name="TextBox 27"/>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1</a:t>
            </a:r>
          </a:p>
        </p:txBody>
      </p:sp>
      <p:sp>
        <p:nvSpPr>
          <p:cNvPr id="28" name="TextBox 28"/>
          <p:cNvSpPr txBox="1"/>
          <p:nvPr/>
        </p:nvSpPr>
        <p:spPr>
          <a:xfrm>
            <a:off x="2073481" y="4432964"/>
            <a:ext cx="6486331" cy="616585"/>
          </a:xfrm>
          <a:prstGeom prst="rect">
            <a:avLst/>
          </a:prstGeom>
        </p:spPr>
        <p:txBody>
          <a:bodyPr lIns="0" tIns="0" rIns="0" bIns="0" rtlCol="0" anchor="t">
            <a:spAutoFit/>
          </a:bodyPr>
          <a:lstStyle/>
          <a:p>
            <a:pPr algn="ctr">
              <a:lnSpc>
                <a:spcPts val="4730"/>
              </a:lnSpc>
            </a:pPr>
            <a:r>
              <a:rPr lang="en-US" sz="4300" b="1">
                <a:solidFill>
                  <a:srgbClr val="00A1A5"/>
                </a:solidFill>
                <a:latin typeface="Montserrat Bold"/>
                <a:ea typeface="Montserrat Bold"/>
                <a:cs typeface="Montserrat Bold"/>
                <a:sym typeface="Montserrat Bold"/>
              </a:rPr>
              <a:t>B. Margaret Thatcher</a:t>
            </a:r>
          </a:p>
        </p:txBody>
      </p:sp>
      <p:sp>
        <p:nvSpPr>
          <p:cNvPr id="29" name="TextBox 29"/>
          <p:cNvSpPr txBox="1"/>
          <p:nvPr/>
        </p:nvSpPr>
        <p:spPr>
          <a:xfrm>
            <a:off x="2073481" y="5445513"/>
            <a:ext cx="6486331" cy="3016885"/>
          </a:xfrm>
          <a:prstGeom prst="rect">
            <a:avLst/>
          </a:prstGeom>
        </p:spPr>
        <p:txBody>
          <a:bodyPr lIns="0" tIns="0" rIns="0" bIns="0" rtlCol="0" anchor="t">
            <a:spAutoFit/>
          </a:bodyPr>
          <a:lstStyle/>
          <a:p>
            <a:pPr algn="ctr">
              <a:lnSpc>
                <a:spcPts val="4730"/>
              </a:lnSpc>
            </a:pPr>
            <a:r>
              <a:rPr lang="en-US" sz="4300" b="1">
                <a:solidFill>
                  <a:srgbClr val="000000"/>
                </a:solidFill>
                <a:latin typeface="Montserrat Bold"/>
                <a:ea typeface="Montserrat Bold"/>
                <a:cs typeface="Montserrat Bold"/>
                <a:sym typeface="Montserrat Bold"/>
              </a:rPr>
              <a:t>Why it matters: </a:t>
            </a:r>
            <a:r>
              <a:rPr lang="en-US" sz="4300">
                <a:solidFill>
                  <a:srgbClr val="000000"/>
                </a:solidFill>
                <a:latin typeface="Montserrat"/>
                <a:ea typeface="Montserrat"/>
                <a:cs typeface="Montserrat"/>
                <a:sym typeface="Montserrat"/>
              </a:rPr>
              <a:t>She became Prime Minister in 1979, marking a major milestone in UK political history.</a:t>
            </a:r>
          </a:p>
        </p:txBody>
      </p:sp>
      <p:sp>
        <p:nvSpPr>
          <p:cNvPr id="30" name="TextBox 30"/>
          <p:cNvSpPr txBox="1"/>
          <p:nvPr/>
        </p:nvSpPr>
        <p:spPr>
          <a:xfrm>
            <a:off x="10925358" y="7943900"/>
            <a:ext cx="5335162" cy="579120"/>
          </a:xfrm>
          <a:prstGeom prst="rect">
            <a:avLst/>
          </a:prstGeom>
        </p:spPr>
        <p:txBody>
          <a:bodyPr lIns="0" tIns="0" rIns="0" bIns="0" rtlCol="0" anchor="t">
            <a:spAutoFit/>
          </a:bodyPr>
          <a:lstStyle/>
          <a:p>
            <a:pPr algn="ctr">
              <a:lnSpc>
                <a:spcPts val="2310"/>
              </a:lnSpc>
            </a:pPr>
            <a:r>
              <a:rPr lang="en-US" sz="2100" b="1">
                <a:solidFill>
                  <a:srgbClr val="FFFFFF"/>
                </a:solidFill>
                <a:latin typeface="Montserrat Bold"/>
                <a:ea typeface="Montserrat Bold"/>
                <a:cs typeface="Montserrat Bold"/>
                <a:sym typeface="Montserrat Bold"/>
              </a:rPr>
              <a:t>B. </a:t>
            </a:r>
          </a:p>
          <a:p>
            <a:pPr algn="ctr">
              <a:lnSpc>
                <a:spcPts val="2310"/>
              </a:lnSpc>
            </a:pPr>
            <a:r>
              <a:rPr lang="en-US" sz="2100" b="1">
                <a:solidFill>
                  <a:srgbClr val="FFFFFF"/>
                </a:solidFill>
                <a:latin typeface="Montserrat Bold"/>
                <a:ea typeface="Montserrat Bold"/>
                <a:cs typeface="Montserrat Bold"/>
                <a:sym typeface="Montserrat Bold"/>
              </a:rPr>
              <a:t>MARGARET THATCHER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570570" y="1424397"/>
            <a:ext cx="17146860" cy="1258773"/>
            <a:chOff x="0" y="0"/>
            <a:chExt cx="4516045" cy="331529"/>
          </a:xfrm>
        </p:grpSpPr>
        <p:sp>
          <p:nvSpPr>
            <p:cNvPr id="3" name="Freeform 3"/>
            <p:cNvSpPr/>
            <p:nvPr/>
          </p:nvSpPr>
          <p:spPr>
            <a:xfrm>
              <a:off x="0" y="0"/>
              <a:ext cx="4516045" cy="331529"/>
            </a:xfrm>
            <a:custGeom>
              <a:avLst/>
              <a:gdLst/>
              <a:ahLst/>
              <a:cxnLst/>
              <a:rect l="l" t="t" r="r" b="b"/>
              <a:pathLst>
                <a:path w="4516045" h="331529">
                  <a:moveTo>
                    <a:pt x="19415" y="0"/>
                  </a:moveTo>
                  <a:lnTo>
                    <a:pt x="4496631" y="0"/>
                  </a:lnTo>
                  <a:cubicBezTo>
                    <a:pt x="4501779" y="0"/>
                    <a:pt x="4506718" y="2045"/>
                    <a:pt x="4510359" y="5686"/>
                  </a:cubicBezTo>
                  <a:cubicBezTo>
                    <a:pt x="4514000" y="9327"/>
                    <a:pt x="4516045" y="14266"/>
                    <a:pt x="4516045" y="19415"/>
                  </a:cubicBezTo>
                  <a:lnTo>
                    <a:pt x="4516045" y="312114"/>
                  </a:lnTo>
                  <a:cubicBezTo>
                    <a:pt x="4516045" y="317263"/>
                    <a:pt x="4514000" y="322201"/>
                    <a:pt x="4510359" y="325842"/>
                  </a:cubicBezTo>
                  <a:cubicBezTo>
                    <a:pt x="4506718" y="329483"/>
                    <a:pt x="4501779" y="331529"/>
                    <a:pt x="4496631" y="331529"/>
                  </a:cubicBezTo>
                  <a:lnTo>
                    <a:pt x="19415" y="331529"/>
                  </a:lnTo>
                  <a:cubicBezTo>
                    <a:pt x="14266" y="331529"/>
                    <a:pt x="9327" y="329483"/>
                    <a:pt x="5686" y="325842"/>
                  </a:cubicBezTo>
                  <a:cubicBezTo>
                    <a:pt x="2045" y="322201"/>
                    <a:pt x="0" y="317263"/>
                    <a:pt x="0" y="312114"/>
                  </a:cubicBezTo>
                  <a:lnTo>
                    <a:pt x="0" y="19415"/>
                  </a:lnTo>
                  <a:cubicBezTo>
                    <a:pt x="0" y="14266"/>
                    <a:pt x="2045" y="9327"/>
                    <a:pt x="5686" y="5686"/>
                  </a:cubicBezTo>
                  <a:cubicBezTo>
                    <a:pt x="9327" y="2045"/>
                    <a:pt x="14266" y="0"/>
                    <a:pt x="19415" y="0"/>
                  </a:cubicBezTo>
                  <a:close/>
                </a:path>
              </a:pathLst>
            </a:custGeom>
            <a:solidFill>
              <a:srgbClr val="333372"/>
            </a:solidFill>
          </p:spPr>
          <p:txBody>
            <a:bodyPr/>
            <a:lstStyle/>
            <a:p>
              <a:endParaRPr lang="en-US"/>
            </a:p>
          </p:txBody>
        </p:sp>
        <p:sp>
          <p:nvSpPr>
            <p:cNvPr id="4" name="TextBox 4"/>
            <p:cNvSpPr txBox="1"/>
            <p:nvPr/>
          </p:nvSpPr>
          <p:spPr>
            <a:xfrm>
              <a:off x="0" y="-38100"/>
              <a:ext cx="4516045" cy="36962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54222" y="413478"/>
            <a:ext cx="17579555" cy="778185"/>
            <a:chOff x="0" y="0"/>
            <a:chExt cx="23439407" cy="1037580"/>
          </a:xfrm>
        </p:grpSpPr>
        <p:sp>
          <p:nvSpPr>
            <p:cNvPr id="6" name="Freeform 6"/>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7" name="Freeform 7"/>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8" name="Group 8"/>
          <p:cNvGrpSpPr/>
          <p:nvPr/>
        </p:nvGrpSpPr>
        <p:grpSpPr>
          <a:xfrm>
            <a:off x="570570" y="3254671"/>
            <a:ext cx="17146860" cy="5770895"/>
            <a:chOff x="0" y="0"/>
            <a:chExt cx="4516045" cy="1519907"/>
          </a:xfrm>
        </p:grpSpPr>
        <p:sp>
          <p:nvSpPr>
            <p:cNvPr id="9" name="Freeform 9"/>
            <p:cNvSpPr/>
            <p:nvPr/>
          </p:nvSpPr>
          <p:spPr>
            <a:xfrm>
              <a:off x="0" y="0"/>
              <a:ext cx="4516045" cy="1519907"/>
            </a:xfrm>
            <a:custGeom>
              <a:avLst/>
              <a:gdLst/>
              <a:ahLst/>
              <a:cxnLst/>
              <a:rect l="l" t="t" r="r" b="b"/>
              <a:pathLst>
                <a:path w="4516045" h="1519907">
                  <a:moveTo>
                    <a:pt x="19415" y="0"/>
                  </a:moveTo>
                  <a:lnTo>
                    <a:pt x="4496631" y="0"/>
                  </a:lnTo>
                  <a:cubicBezTo>
                    <a:pt x="4501779" y="0"/>
                    <a:pt x="4506718" y="2045"/>
                    <a:pt x="4510359" y="5686"/>
                  </a:cubicBezTo>
                  <a:cubicBezTo>
                    <a:pt x="4514000" y="9327"/>
                    <a:pt x="4516045" y="14266"/>
                    <a:pt x="4516045" y="19415"/>
                  </a:cubicBezTo>
                  <a:lnTo>
                    <a:pt x="4516045" y="1500492"/>
                  </a:lnTo>
                  <a:cubicBezTo>
                    <a:pt x="4516045" y="1505641"/>
                    <a:pt x="4514000" y="1510579"/>
                    <a:pt x="4510359" y="1514220"/>
                  </a:cubicBezTo>
                  <a:cubicBezTo>
                    <a:pt x="4506718" y="1517861"/>
                    <a:pt x="4501779" y="1519907"/>
                    <a:pt x="4496631" y="1519907"/>
                  </a:cubicBezTo>
                  <a:lnTo>
                    <a:pt x="19415" y="1519907"/>
                  </a:lnTo>
                  <a:cubicBezTo>
                    <a:pt x="14266" y="1519907"/>
                    <a:pt x="9327" y="1517861"/>
                    <a:pt x="5686" y="1514220"/>
                  </a:cubicBezTo>
                  <a:cubicBezTo>
                    <a:pt x="2045" y="1510579"/>
                    <a:pt x="0" y="1505641"/>
                    <a:pt x="0" y="1500492"/>
                  </a:cubicBezTo>
                  <a:lnTo>
                    <a:pt x="0" y="19415"/>
                  </a:lnTo>
                  <a:cubicBezTo>
                    <a:pt x="0" y="14266"/>
                    <a:pt x="2045" y="9327"/>
                    <a:pt x="5686" y="5686"/>
                  </a:cubicBezTo>
                  <a:cubicBezTo>
                    <a:pt x="9327" y="2045"/>
                    <a:pt x="14266" y="0"/>
                    <a:pt x="19415" y="0"/>
                  </a:cubicBezTo>
                  <a:close/>
                </a:path>
              </a:pathLst>
            </a:custGeom>
            <a:solidFill>
              <a:srgbClr val="FFFFFF"/>
            </a:solidFill>
          </p:spPr>
          <p:txBody>
            <a:bodyPr/>
            <a:lstStyle/>
            <a:p>
              <a:endParaRPr lang="en-US"/>
            </a:p>
          </p:txBody>
        </p:sp>
        <p:sp>
          <p:nvSpPr>
            <p:cNvPr id="10" name="TextBox 10"/>
            <p:cNvSpPr txBox="1"/>
            <p:nvPr/>
          </p:nvSpPr>
          <p:spPr>
            <a:xfrm>
              <a:off x="0" y="-38100"/>
              <a:ext cx="4516045" cy="1558007"/>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7065167" y="3730242"/>
            <a:ext cx="4156350" cy="4156350"/>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t="-3127" b="-52300"/>
              </a:stretch>
            </a:blipFill>
          </p:spPr>
          <p:txBody>
            <a:bodyPr/>
            <a:lstStyle/>
            <a:p>
              <a:endParaRPr lang="en-US"/>
            </a:p>
          </p:txBody>
        </p:sp>
      </p:grpSp>
      <p:sp>
        <p:nvSpPr>
          <p:cNvPr id="13" name="TextBox 13"/>
          <p:cNvSpPr txBox="1"/>
          <p:nvPr/>
        </p:nvSpPr>
        <p:spPr>
          <a:xfrm>
            <a:off x="1784770" y="1603036"/>
            <a:ext cx="14718461" cy="927735"/>
          </a:xfrm>
          <a:prstGeom prst="rect">
            <a:avLst/>
          </a:prstGeom>
        </p:spPr>
        <p:txBody>
          <a:bodyPr lIns="0" tIns="0" rIns="0" bIns="0" rtlCol="0" anchor="t">
            <a:spAutoFit/>
          </a:bodyPr>
          <a:lstStyle/>
          <a:p>
            <a:pPr algn="ctr">
              <a:lnSpc>
                <a:spcPts val="3630"/>
              </a:lnSpc>
            </a:pPr>
            <a:r>
              <a:rPr lang="en-US" sz="3300" b="1">
                <a:solidFill>
                  <a:srgbClr val="FFFFFF"/>
                </a:solidFill>
                <a:latin typeface="Montserrat Bold"/>
                <a:ea typeface="Montserrat Bold"/>
                <a:cs typeface="Montserrat Bold"/>
                <a:sym typeface="Montserrat Bold"/>
              </a:rPr>
              <a:t>WHO BECAME THE YOUNGEST EVER NOBEL PEACE PRIZE WINNER FOR CAMPAIGNING FOR GIRLS’ EDUCATION?</a:t>
            </a:r>
          </a:p>
        </p:txBody>
      </p:sp>
      <p:grpSp>
        <p:nvGrpSpPr>
          <p:cNvPr id="14" name="Group 14"/>
          <p:cNvGrpSpPr/>
          <p:nvPr/>
        </p:nvGrpSpPr>
        <p:grpSpPr>
          <a:xfrm>
            <a:off x="12507392" y="3730242"/>
            <a:ext cx="4156350" cy="4156350"/>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5"/>
              <a:stretch>
                <a:fillRect t="-5924" b="-44169"/>
              </a:stretch>
            </a:blipFill>
          </p:spPr>
          <p:txBody>
            <a:bodyPr/>
            <a:lstStyle/>
            <a:p>
              <a:endParaRPr lang="en-US"/>
            </a:p>
          </p:txBody>
        </p:sp>
      </p:grpSp>
      <p:grpSp>
        <p:nvGrpSpPr>
          <p:cNvPr id="16" name="Group 16"/>
          <p:cNvGrpSpPr/>
          <p:nvPr/>
        </p:nvGrpSpPr>
        <p:grpSpPr>
          <a:xfrm>
            <a:off x="1622943" y="3730242"/>
            <a:ext cx="4156350" cy="4156350"/>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6"/>
              <a:stretch>
                <a:fillRect/>
              </a:stretch>
            </a:blipFill>
          </p:spPr>
          <p:txBody>
            <a:bodyPr/>
            <a:lstStyle/>
            <a:p>
              <a:endParaRPr lang="en-US"/>
            </a:p>
          </p:txBody>
        </p:sp>
      </p:grpSp>
      <p:grpSp>
        <p:nvGrpSpPr>
          <p:cNvPr id="18" name="Group 18"/>
          <p:cNvGrpSpPr/>
          <p:nvPr/>
        </p:nvGrpSpPr>
        <p:grpSpPr>
          <a:xfrm>
            <a:off x="0" y="9334993"/>
            <a:ext cx="2748624" cy="562894"/>
            <a:chOff x="0" y="0"/>
            <a:chExt cx="1113833" cy="228103"/>
          </a:xfrm>
        </p:grpSpPr>
        <p:sp>
          <p:nvSpPr>
            <p:cNvPr id="19" name="Freeform 19"/>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20" name="TextBox 20"/>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374312" y="1629315"/>
            <a:ext cx="750485" cy="75048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8C7"/>
            </a:soli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3499"/>
                </a:lnSpc>
              </a:pPr>
              <a:r>
                <a:rPr lang="en-US" sz="2499" b="1">
                  <a:solidFill>
                    <a:srgbClr val="FFFFFF"/>
                  </a:solidFill>
                  <a:latin typeface="Montserrat Bold"/>
                  <a:ea typeface="Montserrat Bold"/>
                  <a:cs typeface="Montserrat Bold"/>
                  <a:sym typeface="Montserrat Bold"/>
                </a:rPr>
                <a:t>2</a:t>
              </a:r>
            </a:p>
          </p:txBody>
        </p:sp>
      </p:grpSp>
      <p:grpSp>
        <p:nvGrpSpPr>
          <p:cNvPr id="24" name="Group 24"/>
          <p:cNvGrpSpPr/>
          <p:nvPr/>
        </p:nvGrpSpPr>
        <p:grpSpPr>
          <a:xfrm>
            <a:off x="1374312" y="7979926"/>
            <a:ext cx="4675895" cy="742971"/>
            <a:chOff x="0" y="0"/>
            <a:chExt cx="1360375" cy="216155"/>
          </a:xfrm>
        </p:grpSpPr>
        <p:sp>
          <p:nvSpPr>
            <p:cNvPr id="25" name="Freeform 25"/>
            <p:cNvSpPr/>
            <p:nvPr/>
          </p:nvSpPr>
          <p:spPr>
            <a:xfrm>
              <a:off x="0" y="0"/>
              <a:ext cx="1360375" cy="216155"/>
            </a:xfrm>
            <a:custGeom>
              <a:avLst/>
              <a:gdLst/>
              <a:ahLst/>
              <a:cxnLst/>
              <a:rect l="l" t="t" r="r" b="b"/>
              <a:pathLst>
                <a:path w="1360375" h="216155">
                  <a:moveTo>
                    <a:pt x="44704" y="0"/>
                  </a:moveTo>
                  <a:lnTo>
                    <a:pt x="1315671" y="0"/>
                  </a:lnTo>
                  <a:cubicBezTo>
                    <a:pt x="1340360" y="0"/>
                    <a:pt x="1360375" y="20015"/>
                    <a:pt x="1360375" y="44704"/>
                  </a:cubicBezTo>
                  <a:lnTo>
                    <a:pt x="1360375" y="171451"/>
                  </a:lnTo>
                  <a:cubicBezTo>
                    <a:pt x="1360375" y="196140"/>
                    <a:pt x="1340360" y="216155"/>
                    <a:pt x="1315671" y="216155"/>
                  </a:cubicBezTo>
                  <a:lnTo>
                    <a:pt x="44704" y="216155"/>
                  </a:lnTo>
                  <a:cubicBezTo>
                    <a:pt x="20015" y="216155"/>
                    <a:pt x="0" y="196140"/>
                    <a:pt x="0" y="171451"/>
                  </a:cubicBezTo>
                  <a:lnTo>
                    <a:pt x="0" y="44704"/>
                  </a:lnTo>
                  <a:cubicBezTo>
                    <a:pt x="0" y="20015"/>
                    <a:pt x="20015" y="0"/>
                    <a:pt x="44704" y="0"/>
                  </a:cubicBezTo>
                  <a:close/>
                </a:path>
              </a:pathLst>
            </a:custGeom>
            <a:solidFill>
              <a:srgbClr val="333372"/>
            </a:solidFill>
          </p:spPr>
          <p:txBody>
            <a:bodyPr/>
            <a:lstStyle/>
            <a:p>
              <a:endParaRPr lang="en-US"/>
            </a:p>
          </p:txBody>
        </p:sp>
        <p:sp>
          <p:nvSpPr>
            <p:cNvPr id="26" name="TextBox 26"/>
            <p:cNvSpPr txBox="1"/>
            <p:nvPr/>
          </p:nvSpPr>
          <p:spPr>
            <a:xfrm>
              <a:off x="0" y="-38100"/>
              <a:ext cx="1360375" cy="254255"/>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6817194" y="7979926"/>
            <a:ext cx="4675895" cy="742971"/>
            <a:chOff x="0" y="0"/>
            <a:chExt cx="1360375" cy="216155"/>
          </a:xfrm>
        </p:grpSpPr>
        <p:sp>
          <p:nvSpPr>
            <p:cNvPr id="28" name="Freeform 28"/>
            <p:cNvSpPr/>
            <p:nvPr/>
          </p:nvSpPr>
          <p:spPr>
            <a:xfrm>
              <a:off x="0" y="0"/>
              <a:ext cx="1360375" cy="216155"/>
            </a:xfrm>
            <a:custGeom>
              <a:avLst/>
              <a:gdLst/>
              <a:ahLst/>
              <a:cxnLst/>
              <a:rect l="l" t="t" r="r" b="b"/>
              <a:pathLst>
                <a:path w="1360375" h="216155">
                  <a:moveTo>
                    <a:pt x="44704" y="0"/>
                  </a:moveTo>
                  <a:lnTo>
                    <a:pt x="1315671" y="0"/>
                  </a:lnTo>
                  <a:cubicBezTo>
                    <a:pt x="1340360" y="0"/>
                    <a:pt x="1360375" y="20015"/>
                    <a:pt x="1360375" y="44704"/>
                  </a:cubicBezTo>
                  <a:lnTo>
                    <a:pt x="1360375" y="171451"/>
                  </a:lnTo>
                  <a:cubicBezTo>
                    <a:pt x="1360375" y="196140"/>
                    <a:pt x="1340360" y="216155"/>
                    <a:pt x="1315671" y="216155"/>
                  </a:cubicBezTo>
                  <a:lnTo>
                    <a:pt x="44704" y="216155"/>
                  </a:lnTo>
                  <a:cubicBezTo>
                    <a:pt x="20015" y="216155"/>
                    <a:pt x="0" y="196140"/>
                    <a:pt x="0" y="171451"/>
                  </a:cubicBezTo>
                  <a:lnTo>
                    <a:pt x="0" y="44704"/>
                  </a:lnTo>
                  <a:cubicBezTo>
                    <a:pt x="0" y="20015"/>
                    <a:pt x="20015" y="0"/>
                    <a:pt x="44704" y="0"/>
                  </a:cubicBezTo>
                  <a:close/>
                </a:path>
              </a:pathLst>
            </a:custGeom>
            <a:solidFill>
              <a:srgbClr val="333372"/>
            </a:solidFill>
          </p:spPr>
          <p:txBody>
            <a:bodyPr/>
            <a:lstStyle/>
            <a:p>
              <a:endParaRPr lang="en-US"/>
            </a:p>
          </p:txBody>
        </p:sp>
        <p:sp>
          <p:nvSpPr>
            <p:cNvPr id="29" name="TextBox 29"/>
            <p:cNvSpPr txBox="1"/>
            <p:nvPr/>
          </p:nvSpPr>
          <p:spPr>
            <a:xfrm>
              <a:off x="0" y="-38100"/>
              <a:ext cx="1360375" cy="254255"/>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2286898" y="7979926"/>
            <a:ext cx="4675895" cy="742971"/>
            <a:chOff x="0" y="0"/>
            <a:chExt cx="1360375" cy="216155"/>
          </a:xfrm>
        </p:grpSpPr>
        <p:sp>
          <p:nvSpPr>
            <p:cNvPr id="31" name="Freeform 31"/>
            <p:cNvSpPr/>
            <p:nvPr/>
          </p:nvSpPr>
          <p:spPr>
            <a:xfrm>
              <a:off x="0" y="0"/>
              <a:ext cx="1360375" cy="216155"/>
            </a:xfrm>
            <a:custGeom>
              <a:avLst/>
              <a:gdLst/>
              <a:ahLst/>
              <a:cxnLst/>
              <a:rect l="l" t="t" r="r" b="b"/>
              <a:pathLst>
                <a:path w="1360375" h="216155">
                  <a:moveTo>
                    <a:pt x="44704" y="0"/>
                  </a:moveTo>
                  <a:lnTo>
                    <a:pt x="1315671" y="0"/>
                  </a:lnTo>
                  <a:cubicBezTo>
                    <a:pt x="1340360" y="0"/>
                    <a:pt x="1360375" y="20015"/>
                    <a:pt x="1360375" y="44704"/>
                  </a:cubicBezTo>
                  <a:lnTo>
                    <a:pt x="1360375" y="171451"/>
                  </a:lnTo>
                  <a:cubicBezTo>
                    <a:pt x="1360375" y="196140"/>
                    <a:pt x="1340360" y="216155"/>
                    <a:pt x="1315671" y="216155"/>
                  </a:cubicBezTo>
                  <a:lnTo>
                    <a:pt x="44704" y="216155"/>
                  </a:lnTo>
                  <a:cubicBezTo>
                    <a:pt x="20015" y="216155"/>
                    <a:pt x="0" y="196140"/>
                    <a:pt x="0" y="171451"/>
                  </a:cubicBezTo>
                  <a:lnTo>
                    <a:pt x="0" y="44704"/>
                  </a:lnTo>
                  <a:cubicBezTo>
                    <a:pt x="0" y="20015"/>
                    <a:pt x="20015" y="0"/>
                    <a:pt x="44704" y="0"/>
                  </a:cubicBezTo>
                  <a:close/>
                </a:path>
              </a:pathLst>
            </a:custGeom>
            <a:solidFill>
              <a:srgbClr val="333372"/>
            </a:solidFill>
          </p:spPr>
          <p:txBody>
            <a:bodyPr/>
            <a:lstStyle/>
            <a:p>
              <a:endParaRPr lang="en-US"/>
            </a:p>
          </p:txBody>
        </p:sp>
        <p:sp>
          <p:nvSpPr>
            <p:cNvPr id="32" name="TextBox 32"/>
            <p:cNvSpPr txBox="1"/>
            <p:nvPr/>
          </p:nvSpPr>
          <p:spPr>
            <a:xfrm>
              <a:off x="0" y="-38100"/>
              <a:ext cx="1360375" cy="254255"/>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18</a:t>
            </a:r>
          </a:p>
        </p:txBody>
      </p:sp>
      <p:sp>
        <p:nvSpPr>
          <p:cNvPr id="34" name="TextBox 34"/>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1</a:t>
            </a:r>
          </a:p>
        </p:txBody>
      </p:sp>
      <p:sp>
        <p:nvSpPr>
          <p:cNvPr id="35" name="TextBox 35"/>
          <p:cNvSpPr txBox="1"/>
          <p:nvPr/>
        </p:nvSpPr>
        <p:spPr>
          <a:xfrm>
            <a:off x="1352028" y="8061503"/>
            <a:ext cx="4698179" cy="579120"/>
          </a:xfrm>
          <a:prstGeom prst="rect">
            <a:avLst/>
          </a:prstGeom>
        </p:spPr>
        <p:txBody>
          <a:bodyPr lIns="0" tIns="0" rIns="0" bIns="0" rtlCol="0" anchor="t">
            <a:spAutoFit/>
          </a:bodyPr>
          <a:lstStyle/>
          <a:p>
            <a:pPr algn="ctr">
              <a:lnSpc>
                <a:spcPts val="2310"/>
              </a:lnSpc>
            </a:pPr>
            <a:r>
              <a:rPr lang="en-US" sz="2100" b="1">
                <a:solidFill>
                  <a:srgbClr val="FFFFFF"/>
                </a:solidFill>
                <a:latin typeface="Montserrat Bold"/>
                <a:ea typeface="Montserrat Bold"/>
                <a:cs typeface="Montserrat Bold"/>
                <a:sym typeface="Montserrat Bold"/>
              </a:rPr>
              <a:t>A. </a:t>
            </a:r>
          </a:p>
          <a:p>
            <a:pPr algn="ctr">
              <a:lnSpc>
                <a:spcPts val="2310"/>
              </a:lnSpc>
            </a:pPr>
            <a:r>
              <a:rPr lang="en-US" sz="2100" b="1">
                <a:solidFill>
                  <a:srgbClr val="FFFFFF"/>
                </a:solidFill>
                <a:latin typeface="Montserrat Bold"/>
                <a:ea typeface="Montserrat Bold"/>
                <a:cs typeface="Montserrat Bold"/>
                <a:sym typeface="Montserrat Bold"/>
              </a:rPr>
              <a:t>GRETA THUNBERG</a:t>
            </a:r>
          </a:p>
        </p:txBody>
      </p:sp>
      <p:sp>
        <p:nvSpPr>
          <p:cNvPr id="36" name="TextBox 36"/>
          <p:cNvSpPr txBox="1"/>
          <p:nvPr/>
        </p:nvSpPr>
        <p:spPr>
          <a:xfrm>
            <a:off x="6794911" y="8061503"/>
            <a:ext cx="4698179" cy="579120"/>
          </a:xfrm>
          <a:prstGeom prst="rect">
            <a:avLst/>
          </a:prstGeom>
        </p:spPr>
        <p:txBody>
          <a:bodyPr lIns="0" tIns="0" rIns="0" bIns="0" rtlCol="0" anchor="t">
            <a:spAutoFit/>
          </a:bodyPr>
          <a:lstStyle/>
          <a:p>
            <a:pPr algn="ctr">
              <a:lnSpc>
                <a:spcPts val="2310"/>
              </a:lnSpc>
            </a:pPr>
            <a:r>
              <a:rPr lang="en-US" sz="2100" b="1">
                <a:solidFill>
                  <a:srgbClr val="FFFFFF"/>
                </a:solidFill>
                <a:latin typeface="Montserrat Bold"/>
                <a:ea typeface="Montserrat Bold"/>
                <a:cs typeface="Montserrat Bold"/>
                <a:sym typeface="Montserrat Bold"/>
              </a:rPr>
              <a:t>B. </a:t>
            </a:r>
          </a:p>
          <a:p>
            <a:pPr algn="ctr">
              <a:lnSpc>
                <a:spcPts val="2310"/>
              </a:lnSpc>
            </a:pPr>
            <a:r>
              <a:rPr lang="en-US" sz="2100" b="1">
                <a:solidFill>
                  <a:srgbClr val="FFFFFF"/>
                </a:solidFill>
                <a:latin typeface="Montserrat Bold"/>
                <a:ea typeface="Montserrat Bold"/>
                <a:cs typeface="Montserrat Bold"/>
                <a:sym typeface="Montserrat Bold"/>
              </a:rPr>
              <a:t>MALALA YOUSAFZAI</a:t>
            </a:r>
          </a:p>
        </p:txBody>
      </p:sp>
      <p:sp>
        <p:nvSpPr>
          <p:cNvPr id="37" name="TextBox 37"/>
          <p:cNvSpPr txBox="1"/>
          <p:nvPr/>
        </p:nvSpPr>
        <p:spPr>
          <a:xfrm>
            <a:off x="12264614" y="8061503"/>
            <a:ext cx="4698179" cy="589905"/>
          </a:xfrm>
          <a:prstGeom prst="rect">
            <a:avLst/>
          </a:prstGeom>
        </p:spPr>
        <p:txBody>
          <a:bodyPr lIns="0" tIns="0" rIns="0" bIns="0" rtlCol="0" anchor="t">
            <a:spAutoFit/>
          </a:bodyPr>
          <a:lstStyle/>
          <a:p>
            <a:pPr algn="ctr">
              <a:lnSpc>
                <a:spcPts val="2310"/>
              </a:lnSpc>
            </a:pPr>
            <a:r>
              <a:rPr lang="en-US" sz="2100" b="1" dirty="0">
                <a:solidFill>
                  <a:srgbClr val="FFFFFF"/>
                </a:solidFill>
                <a:latin typeface="Montserrat Bold"/>
                <a:ea typeface="Montserrat Bold"/>
                <a:cs typeface="Montserrat Bold"/>
                <a:sym typeface="Montserrat Bold"/>
              </a:rPr>
              <a:t>C. </a:t>
            </a:r>
          </a:p>
          <a:p>
            <a:pPr algn="ctr">
              <a:lnSpc>
                <a:spcPts val="2310"/>
              </a:lnSpc>
            </a:pPr>
            <a:r>
              <a:rPr lang="en-US" sz="2100" b="1" dirty="0">
                <a:solidFill>
                  <a:srgbClr val="FFFFFF"/>
                </a:solidFill>
                <a:latin typeface="Montserrat Bold"/>
                <a:ea typeface="Montserrat Bold"/>
                <a:cs typeface="Montserrat Bold"/>
                <a:sym typeface="Montserrat Bold"/>
              </a:rPr>
              <a:t>EMMA WATSON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54222" y="413478"/>
            <a:ext cx="17579555" cy="778185"/>
            <a:chOff x="0" y="0"/>
            <a:chExt cx="23439407" cy="1037580"/>
          </a:xfrm>
        </p:grpSpPr>
        <p:sp>
          <p:nvSpPr>
            <p:cNvPr id="3" name="Freeform 3"/>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4" name="Freeform 4"/>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a:off x="10265232" y="1852374"/>
            <a:ext cx="6609997" cy="7405926"/>
            <a:chOff x="0" y="0"/>
            <a:chExt cx="1740904" cy="1950532"/>
          </a:xfrm>
        </p:grpSpPr>
        <p:sp>
          <p:nvSpPr>
            <p:cNvPr id="6" name="Freeform 6"/>
            <p:cNvSpPr/>
            <p:nvPr/>
          </p:nvSpPr>
          <p:spPr>
            <a:xfrm>
              <a:off x="0" y="0"/>
              <a:ext cx="1740905" cy="1950532"/>
            </a:xfrm>
            <a:custGeom>
              <a:avLst/>
              <a:gdLst/>
              <a:ahLst/>
              <a:cxnLst/>
              <a:rect l="l" t="t" r="r" b="b"/>
              <a:pathLst>
                <a:path w="1740905" h="1950532">
                  <a:moveTo>
                    <a:pt x="50363" y="0"/>
                  </a:moveTo>
                  <a:lnTo>
                    <a:pt x="1690541" y="0"/>
                  </a:lnTo>
                  <a:cubicBezTo>
                    <a:pt x="1703898" y="0"/>
                    <a:pt x="1716708" y="5306"/>
                    <a:pt x="1726154" y="14751"/>
                  </a:cubicBezTo>
                  <a:cubicBezTo>
                    <a:pt x="1735599" y="24196"/>
                    <a:pt x="1740905" y="37006"/>
                    <a:pt x="1740905" y="50363"/>
                  </a:cubicBezTo>
                  <a:lnTo>
                    <a:pt x="1740905" y="1900168"/>
                  </a:lnTo>
                  <a:cubicBezTo>
                    <a:pt x="1740905" y="1913526"/>
                    <a:pt x="1735599" y="1926336"/>
                    <a:pt x="1726154" y="1935781"/>
                  </a:cubicBezTo>
                  <a:cubicBezTo>
                    <a:pt x="1716708" y="1945226"/>
                    <a:pt x="1703898" y="1950532"/>
                    <a:pt x="1690541" y="1950532"/>
                  </a:cubicBezTo>
                  <a:lnTo>
                    <a:pt x="50363" y="1950532"/>
                  </a:lnTo>
                  <a:cubicBezTo>
                    <a:pt x="37006" y="1950532"/>
                    <a:pt x="24196" y="1945226"/>
                    <a:pt x="14751" y="1935781"/>
                  </a:cubicBezTo>
                  <a:cubicBezTo>
                    <a:pt x="5306" y="1926336"/>
                    <a:pt x="0" y="1913526"/>
                    <a:pt x="0" y="1900168"/>
                  </a:cubicBezTo>
                  <a:lnTo>
                    <a:pt x="0" y="50363"/>
                  </a:lnTo>
                  <a:cubicBezTo>
                    <a:pt x="0" y="37006"/>
                    <a:pt x="5306" y="24196"/>
                    <a:pt x="14751" y="14751"/>
                  </a:cubicBezTo>
                  <a:cubicBezTo>
                    <a:pt x="24196" y="5306"/>
                    <a:pt x="37006" y="0"/>
                    <a:pt x="50363" y="0"/>
                  </a:cubicBezTo>
                  <a:close/>
                </a:path>
              </a:pathLst>
            </a:custGeom>
            <a:solidFill>
              <a:srgbClr val="FFFFFF"/>
            </a:solidFill>
          </p:spPr>
          <p:txBody>
            <a:bodyPr/>
            <a:lstStyle/>
            <a:p>
              <a:endParaRPr lang="en-US"/>
            </a:p>
          </p:txBody>
        </p:sp>
        <p:sp>
          <p:nvSpPr>
            <p:cNvPr id="7" name="TextBox 7"/>
            <p:cNvSpPr txBox="1"/>
            <p:nvPr/>
          </p:nvSpPr>
          <p:spPr>
            <a:xfrm>
              <a:off x="0" y="-38100"/>
              <a:ext cx="1740904" cy="1988632"/>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19</a:t>
            </a:r>
          </a:p>
        </p:txBody>
      </p:sp>
      <p:grpSp>
        <p:nvGrpSpPr>
          <p:cNvPr id="9" name="Group 9"/>
          <p:cNvGrpSpPr/>
          <p:nvPr/>
        </p:nvGrpSpPr>
        <p:grpSpPr>
          <a:xfrm>
            <a:off x="10925358" y="2474467"/>
            <a:ext cx="5335162" cy="5150163"/>
            <a:chOff x="0" y="0"/>
            <a:chExt cx="908027" cy="876541"/>
          </a:xfrm>
        </p:grpSpPr>
        <p:sp>
          <p:nvSpPr>
            <p:cNvPr id="10" name="Freeform 10"/>
            <p:cNvSpPr/>
            <p:nvPr/>
          </p:nvSpPr>
          <p:spPr>
            <a:xfrm>
              <a:off x="0" y="0"/>
              <a:ext cx="908027" cy="876541"/>
            </a:xfrm>
            <a:custGeom>
              <a:avLst/>
              <a:gdLst/>
              <a:ahLst/>
              <a:cxnLst/>
              <a:rect l="l" t="t" r="r" b="b"/>
              <a:pathLst>
                <a:path w="908027" h="876541">
                  <a:moveTo>
                    <a:pt x="0" y="0"/>
                  </a:moveTo>
                  <a:lnTo>
                    <a:pt x="908027" y="0"/>
                  </a:lnTo>
                  <a:lnTo>
                    <a:pt x="908027" y="876541"/>
                  </a:lnTo>
                  <a:lnTo>
                    <a:pt x="0" y="876541"/>
                  </a:lnTo>
                  <a:close/>
                </a:path>
              </a:pathLst>
            </a:custGeom>
            <a:blipFill>
              <a:blip r:embed="rId4"/>
              <a:stretch>
                <a:fillRect t="-1404" b="-59607"/>
              </a:stretch>
            </a:blipFill>
          </p:spPr>
          <p:txBody>
            <a:bodyPr/>
            <a:lstStyle/>
            <a:p>
              <a:endParaRPr lang="en-US"/>
            </a:p>
          </p:txBody>
        </p:sp>
      </p:grpSp>
      <p:grpSp>
        <p:nvGrpSpPr>
          <p:cNvPr id="11" name="Group 11"/>
          <p:cNvGrpSpPr/>
          <p:nvPr/>
        </p:nvGrpSpPr>
        <p:grpSpPr>
          <a:xfrm>
            <a:off x="0" y="9334993"/>
            <a:ext cx="2748624" cy="562894"/>
            <a:chOff x="0" y="0"/>
            <a:chExt cx="1113833" cy="228103"/>
          </a:xfrm>
        </p:grpSpPr>
        <p:sp>
          <p:nvSpPr>
            <p:cNvPr id="12" name="Freeform 12"/>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13" name="TextBox 13"/>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1</a:t>
            </a:r>
          </a:p>
        </p:txBody>
      </p:sp>
      <p:grpSp>
        <p:nvGrpSpPr>
          <p:cNvPr id="15" name="Group 15"/>
          <p:cNvGrpSpPr/>
          <p:nvPr/>
        </p:nvGrpSpPr>
        <p:grpSpPr>
          <a:xfrm>
            <a:off x="10950663" y="7862323"/>
            <a:ext cx="5309857" cy="742971"/>
            <a:chOff x="0" y="0"/>
            <a:chExt cx="1544815" cy="216155"/>
          </a:xfrm>
        </p:grpSpPr>
        <p:sp>
          <p:nvSpPr>
            <p:cNvPr id="16" name="Freeform 16"/>
            <p:cNvSpPr/>
            <p:nvPr/>
          </p:nvSpPr>
          <p:spPr>
            <a:xfrm>
              <a:off x="0" y="0"/>
              <a:ext cx="1544815" cy="216155"/>
            </a:xfrm>
            <a:custGeom>
              <a:avLst/>
              <a:gdLst/>
              <a:ahLst/>
              <a:cxnLst/>
              <a:rect l="l" t="t" r="r" b="b"/>
              <a:pathLst>
                <a:path w="1544815" h="216155">
                  <a:moveTo>
                    <a:pt x="39367" y="0"/>
                  </a:moveTo>
                  <a:lnTo>
                    <a:pt x="1505449" y="0"/>
                  </a:lnTo>
                  <a:cubicBezTo>
                    <a:pt x="1515889" y="0"/>
                    <a:pt x="1525903" y="4148"/>
                    <a:pt x="1533285" y="11530"/>
                  </a:cubicBezTo>
                  <a:cubicBezTo>
                    <a:pt x="1540668" y="18913"/>
                    <a:pt x="1544815" y="28926"/>
                    <a:pt x="1544815" y="39367"/>
                  </a:cubicBezTo>
                  <a:lnTo>
                    <a:pt x="1544815" y="176788"/>
                  </a:lnTo>
                  <a:cubicBezTo>
                    <a:pt x="1544815" y="187229"/>
                    <a:pt x="1540668" y="197242"/>
                    <a:pt x="1533285" y="204625"/>
                  </a:cubicBezTo>
                  <a:cubicBezTo>
                    <a:pt x="1525903" y="212008"/>
                    <a:pt x="1515889" y="216155"/>
                    <a:pt x="1505449" y="216155"/>
                  </a:cubicBezTo>
                  <a:lnTo>
                    <a:pt x="39367" y="216155"/>
                  </a:lnTo>
                  <a:cubicBezTo>
                    <a:pt x="28926" y="216155"/>
                    <a:pt x="18913" y="212008"/>
                    <a:pt x="11530" y="204625"/>
                  </a:cubicBezTo>
                  <a:cubicBezTo>
                    <a:pt x="4148" y="197242"/>
                    <a:pt x="0" y="187229"/>
                    <a:pt x="0" y="176788"/>
                  </a:cubicBezTo>
                  <a:lnTo>
                    <a:pt x="0" y="39367"/>
                  </a:lnTo>
                  <a:cubicBezTo>
                    <a:pt x="0" y="28926"/>
                    <a:pt x="4148" y="18913"/>
                    <a:pt x="11530" y="11530"/>
                  </a:cubicBezTo>
                  <a:cubicBezTo>
                    <a:pt x="18913" y="4148"/>
                    <a:pt x="28926" y="0"/>
                    <a:pt x="39367" y="0"/>
                  </a:cubicBezTo>
                  <a:close/>
                </a:path>
              </a:pathLst>
            </a:custGeom>
            <a:solidFill>
              <a:srgbClr val="333372"/>
            </a:solidFill>
          </p:spPr>
          <p:txBody>
            <a:bodyPr/>
            <a:lstStyle/>
            <a:p>
              <a:endParaRPr lang="en-US"/>
            </a:p>
          </p:txBody>
        </p:sp>
        <p:sp>
          <p:nvSpPr>
            <p:cNvPr id="17" name="TextBox 17"/>
            <p:cNvSpPr txBox="1"/>
            <p:nvPr/>
          </p:nvSpPr>
          <p:spPr>
            <a:xfrm>
              <a:off x="0" y="-38100"/>
              <a:ext cx="1544815" cy="25425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0925358" y="7943900"/>
            <a:ext cx="5335162" cy="579120"/>
          </a:xfrm>
          <a:prstGeom prst="rect">
            <a:avLst/>
          </a:prstGeom>
        </p:spPr>
        <p:txBody>
          <a:bodyPr lIns="0" tIns="0" rIns="0" bIns="0" rtlCol="0" anchor="t">
            <a:spAutoFit/>
          </a:bodyPr>
          <a:lstStyle/>
          <a:p>
            <a:pPr algn="ctr">
              <a:lnSpc>
                <a:spcPts val="2310"/>
              </a:lnSpc>
            </a:pPr>
            <a:r>
              <a:rPr lang="en-US" sz="2100" b="1">
                <a:solidFill>
                  <a:srgbClr val="FFFFFF"/>
                </a:solidFill>
                <a:latin typeface="Montserrat Bold"/>
                <a:ea typeface="Montserrat Bold"/>
                <a:cs typeface="Montserrat Bold"/>
                <a:sym typeface="Montserrat Bold"/>
              </a:rPr>
              <a:t>B. </a:t>
            </a:r>
          </a:p>
          <a:p>
            <a:pPr algn="ctr">
              <a:lnSpc>
                <a:spcPts val="2310"/>
              </a:lnSpc>
            </a:pPr>
            <a:r>
              <a:rPr lang="en-US" sz="2100" b="1">
                <a:solidFill>
                  <a:srgbClr val="FFFFFF"/>
                </a:solidFill>
                <a:latin typeface="Montserrat Bold"/>
                <a:ea typeface="Montserrat Bold"/>
                <a:cs typeface="Montserrat Bold"/>
                <a:sym typeface="Montserrat Bold"/>
              </a:rPr>
              <a:t>MALALA YOUSAFZAI</a:t>
            </a:r>
          </a:p>
        </p:txBody>
      </p:sp>
      <p:grpSp>
        <p:nvGrpSpPr>
          <p:cNvPr id="19" name="Group 19"/>
          <p:cNvGrpSpPr/>
          <p:nvPr/>
        </p:nvGrpSpPr>
        <p:grpSpPr>
          <a:xfrm>
            <a:off x="2821162" y="1855195"/>
            <a:ext cx="4810195" cy="1349608"/>
            <a:chOff x="0" y="0"/>
            <a:chExt cx="1266883" cy="355452"/>
          </a:xfrm>
        </p:grpSpPr>
        <p:sp>
          <p:nvSpPr>
            <p:cNvPr id="20" name="Freeform 20"/>
            <p:cNvSpPr/>
            <p:nvPr/>
          </p:nvSpPr>
          <p:spPr>
            <a:xfrm>
              <a:off x="0" y="0"/>
              <a:ext cx="1266883" cy="355452"/>
            </a:xfrm>
            <a:custGeom>
              <a:avLst/>
              <a:gdLst/>
              <a:ahLst/>
              <a:cxnLst/>
              <a:rect l="l" t="t" r="r" b="b"/>
              <a:pathLst>
                <a:path w="1266883" h="355452">
                  <a:moveTo>
                    <a:pt x="69208" y="0"/>
                  </a:moveTo>
                  <a:lnTo>
                    <a:pt x="1197675" y="0"/>
                  </a:lnTo>
                  <a:cubicBezTo>
                    <a:pt x="1216030" y="0"/>
                    <a:pt x="1233633" y="7292"/>
                    <a:pt x="1246612" y="20270"/>
                  </a:cubicBezTo>
                  <a:cubicBezTo>
                    <a:pt x="1259591" y="33249"/>
                    <a:pt x="1266883" y="50853"/>
                    <a:pt x="1266883" y="69208"/>
                  </a:cubicBezTo>
                  <a:lnTo>
                    <a:pt x="1266883" y="286245"/>
                  </a:lnTo>
                  <a:cubicBezTo>
                    <a:pt x="1266883" y="324467"/>
                    <a:pt x="1235897" y="355452"/>
                    <a:pt x="1197675" y="355452"/>
                  </a:cubicBezTo>
                  <a:lnTo>
                    <a:pt x="69208" y="355452"/>
                  </a:lnTo>
                  <a:cubicBezTo>
                    <a:pt x="50853" y="355452"/>
                    <a:pt x="33249" y="348161"/>
                    <a:pt x="20270" y="335182"/>
                  </a:cubicBezTo>
                  <a:cubicBezTo>
                    <a:pt x="7292" y="322203"/>
                    <a:pt x="0" y="304600"/>
                    <a:pt x="0" y="286245"/>
                  </a:cubicBezTo>
                  <a:lnTo>
                    <a:pt x="0" y="69208"/>
                  </a:lnTo>
                  <a:cubicBezTo>
                    <a:pt x="0" y="50853"/>
                    <a:pt x="7292" y="33249"/>
                    <a:pt x="20270" y="20270"/>
                  </a:cubicBezTo>
                  <a:cubicBezTo>
                    <a:pt x="33249" y="7292"/>
                    <a:pt x="50853" y="0"/>
                    <a:pt x="69208" y="0"/>
                  </a:cubicBezTo>
                  <a:close/>
                </a:path>
              </a:pathLst>
            </a:custGeom>
            <a:solidFill>
              <a:srgbClr val="333372"/>
            </a:solidFill>
          </p:spPr>
          <p:txBody>
            <a:bodyPr/>
            <a:lstStyle/>
            <a:p>
              <a:endParaRPr lang="en-US"/>
            </a:p>
          </p:txBody>
        </p:sp>
        <p:sp>
          <p:nvSpPr>
            <p:cNvPr id="21" name="TextBox 21"/>
            <p:cNvSpPr txBox="1"/>
            <p:nvPr/>
          </p:nvSpPr>
          <p:spPr>
            <a:xfrm>
              <a:off x="0" y="-38100"/>
              <a:ext cx="1266883" cy="393552"/>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2004095" y="2284798"/>
            <a:ext cx="7216427" cy="470535"/>
          </a:xfrm>
          <a:prstGeom prst="rect">
            <a:avLst/>
          </a:prstGeom>
        </p:spPr>
        <p:txBody>
          <a:bodyPr lIns="0" tIns="0" rIns="0" bIns="0" rtlCol="0" anchor="t">
            <a:spAutoFit/>
          </a:bodyPr>
          <a:lstStyle/>
          <a:p>
            <a:pPr algn="ctr">
              <a:lnSpc>
                <a:spcPts val="3630"/>
              </a:lnSpc>
            </a:pPr>
            <a:r>
              <a:rPr lang="en-US" sz="3300" b="1">
                <a:solidFill>
                  <a:srgbClr val="FFFFFF"/>
                </a:solidFill>
                <a:latin typeface="Montserrat Bold"/>
                <a:ea typeface="Montserrat Bold"/>
                <a:cs typeface="Montserrat Bold"/>
                <a:sym typeface="Montserrat Bold"/>
              </a:rPr>
              <a:t>ANSWER</a:t>
            </a:r>
          </a:p>
        </p:txBody>
      </p:sp>
      <p:grpSp>
        <p:nvGrpSpPr>
          <p:cNvPr id="23" name="Group 23"/>
          <p:cNvGrpSpPr/>
          <p:nvPr/>
        </p:nvGrpSpPr>
        <p:grpSpPr>
          <a:xfrm>
            <a:off x="1412772" y="3868335"/>
            <a:ext cx="7807750" cy="5225885"/>
            <a:chOff x="0" y="0"/>
            <a:chExt cx="2056362" cy="1376365"/>
          </a:xfrm>
        </p:grpSpPr>
        <p:sp>
          <p:nvSpPr>
            <p:cNvPr id="24" name="Freeform 24"/>
            <p:cNvSpPr/>
            <p:nvPr/>
          </p:nvSpPr>
          <p:spPr>
            <a:xfrm>
              <a:off x="0" y="0"/>
              <a:ext cx="2056362" cy="1376365"/>
            </a:xfrm>
            <a:custGeom>
              <a:avLst/>
              <a:gdLst/>
              <a:ahLst/>
              <a:cxnLst/>
              <a:rect l="l" t="t" r="r" b="b"/>
              <a:pathLst>
                <a:path w="2056362" h="1376365">
                  <a:moveTo>
                    <a:pt x="42637" y="0"/>
                  </a:moveTo>
                  <a:lnTo>
                    <a:pt x="2013725" y="0"/>
                  </a:lnTo>
                  <a:cubicBezTo>
                    <a:pt x="2037273" y="0"/>
                    <a:pt x="2056362" y="19089"/>
                    <a:pt x="2056362" y="42637"/>
                  </a:cubicBezTo>
                  <a:lnTo>
                    <a:pt x="2056362" y="1333727"/>
                  </a:lnTo>
                  <a:cubicBezTo>
                    <a:pt x="2056362" y="1357275"/>
                    <a:pt x="2037273" y="1376365"/>
                    <a:pt x="2013725" y="1376365"/>
                  </a:cubicBezTo>
                  <a:lnTo>
                    <a:pt x="42637" y="1376365"/>
                  </a:lnTo>
                  <a:cubicBezTo>
                    <a:pt x="19089" y="1376365"/>
                    <a:pt x="0" y="1357275"/>
                    <a:pt x="0" y="1333727"/>
                  </a:cubicBezTo>
                  <a:lnTo>
                    <a:pt x="0" y="42637"/>
                  </a:lnTo>
                  <a:cubicBezTo>
                    <a:pt x="0" y="19089"/>
                    <a:pt x="19089" y="0"/>
                    <a:pt x="42637" y="0"/>
                  </a:cubicBezTo>
                  <a:close/>
                </a:path>
              </a:pathLst>
            </a:custGeom>
            <a:solidFill>
              <a:srgbClr val="FFFFFF"/>
            </a:solidFill>
          </p:spPr>
          <p:txBody>
            <a:bodyPr/>
            <a:lstStyle/>
            <a:p>
              <a:endParaRPr lang="en-US"/>
            </a:p>
          </p:txBody>
        </p:sp>
        <p:sp>
          <p:nvSpPr>
            <p:cNvPr id="25" name="TextBox 25"/>
            <p:cNvSpPr txBox="1"/>
            <p:nvPr/>
          </p:nvSpPr>
          <p:spPr>
            <a:xfrm>
              <a:off x="0" y="-38100"/>
              <a:ext cx="2056362" cy="1414465"/>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2073481" y="4432964"/>
            <a:ext cx="6486331" cy="616585"/>
          </a:xfrm>
          <a:prstGeom prst="rect">
            <a:avLst/>
          </a:prstGeom>
        </p:spPr>
        <p:txBody>
          <a:bodyPr lIns="0" tIns="0" rIns="0" bIns="0" rtlCol="0" anchor="t">
            <a:spAutoFit/>
          </a:bodyPr>
          <a:lstStyle/>
          <a:p>
            <a:pPr algn="ctr">
              <a:lnSpc>
                <a:spcPts val="4730"/>
              </a:lnSpc>
            </a:pPr>
            <a:r>
              <a:rPr lang="en-US" sz="4300" b="1">
                <a:solidFill>
                  <a:srgbClr val="00A1A5"/>
                </a:solidFill>
                <a:latin typeface="Montserrat Bold"/>
                <a:ea typeface="Montserrat Bold"/>
                <a:cs typeface="Montserrat Bold"/>
                <a:sym typeface="Montserrat Bold"/>
              </a:rPr>
              <a:t>B. Malala Yousafzai</a:t>
            </a:r>
          </a:p>
        </p:txBody>
      </p:sp>
      <p:sp>
        <p:nvSpPr>
          <p:cNvPr id="27" name="TextBox 27"/>
          <p:cNvSpPr txBox="1"/>
          <p:nvPr/>
        </p:nvSpPr>
        <p:spPr>
          <a:xfrm>
            <a:off x="1742484" y="5181600"/>
            <a:ext cx="7148324" cy="3609340"/>
          </a:xfrm>
          <a:prstGeom prst="rect">
            <a:avLst/>
          </a:prstGeom>
        </p:spPr>
        <p:txBody>
          <a:bodyPr lIns="0" tIns="0" rIns="0" bIns="0" rtlCol="0" anchor="t">
            <a:spAutoFit/>
          </a:bodyPr>
          <a:lstStyle/>
          <a:p>
            <a:pPr algn="ctr">
              <a:lnSpc>
                <a:spcPts val="4070"/>
              </a:lnSpc>
            </a:pPr>
            <a:r>
              <a:rPr lang="en-US" sz="3700" b="1">
                <a:solidFill>
                  <a:srgbClr val="000000"/>
                </a:solidFill>
                <a:latin typeface="Montserrat Bold"/>
                <a:ea typeface="Montserrat Bold"/>
                <a:cs typeface="Montserrat Bold"/>
                <a:sym typeface="Montserrat Bold"/>
              </a:rPr>
              <a:t>Why it matters: </a:t>
            </a:r>
            <a:r>
              <a:rPr lang="en-US" sz="3700">
                <a:solidFill>
                  <a:srgbClr val="000000"/>
                </a:solidFill>
                <a:latin typeface="Montserrat"/>
                <a:ea typeface="Montserrat"/>
                <a:cs typeface="Montserrat"/>
                <a:sym typeface="Montserrat"/>
              </a:rPr>
              <a:t>She won the Nobel Peace Prize at 17 and continues to campaign for girls’ access to education worldwide, directly linking to IWD’s focus on equal opportunity.</a:t>
            </a:r>
          </a:p>
        </p:txBody>
      </p:sp>
      <p:grpSp>
        <p:nvGrpSpPr>
          <p:cNvPr id="28" name="Group 28"/>
          <p:cNvGrpSpPr/>
          <p:nvPr/>
        </p:nvGrpSpPr>
        <p:grpSpPr>
          <a:xfrm>
            <a:off x="3668228" y="2157577"/>
            <a:ext cx="750485" cy="750485"/>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8C7"/>
            </a:solidFill>
          </p:spPr>
          <p:txBody>
            <a:bodyPr/>
            <a:lstStyle/>
            <a:p>
              <a:endParaRPr lang="en-US"/>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3499"/>
                </a:lnSpc>
              </a:pPr>
              <a:r>
                <a:rPr lang="en-US" sz="2499" b="1">
                  <a:solidFill>
                    <a:srgbClr val="FFFFFF"/>
                  </a:solidFill>
                  <a:latin typeface="Montserrat Bold"/>
                  <a:ea typeface="Montserrat Bold"/>
                  <a:cs typeface="Montserrat Bold"/>
                  <a:sym typeface="Montserrat Bold"/>
                </a:rPr>
                <a:t>2</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570570" y="1424397"/>
            <a:ext cx="17146860" cy="1258773"/>
            <a:chOff x="0" y="0"/>
            <a:chExt cx="4516045" cy="331529"/>
          </a:xfrm>
        </p:grpSpPr>
        <p:sp>
          <p:nvSpPr>
            <p:cNvPr id="3" name="Freeform 3"/>
            <p:cNvSpPr/>
            <p:nvPr/>
          </p:nvSpPr>
          <p:spPr>
            <a:xfrm>
              <a:off x="0" y="0"/>
              <a:ext cx="4516045" cy="331529"/>
            </a:xfrm>
            <a:custGeom>
              <a:avLst/>
              <a:gdLst/>
              <a:ahLst/>
              <a:cxnLst/>
              <a:rect l="l" t="t" r="r" b="b"/>
              <a:pathLst>
                <a:path w="4516045" h="331529">
                  <a:moveTo>
                    <a:pt x="19415" y="0"/>
                  </a:moveTo>
                  <a:lnTo>
                    <a:pt x="4496631" y="0"/>
                  </a:lnTo>
                  <a:cubicBezTo>
                    <a:pt x="4501779" y="0"/>
                    <a:pt x="4506718" y="2045"/>
                    <a:pt x="4510359" y="5686"/>
                  </a:cubicBezTo>
                  <a:cubicBezTo>
                    <a:pt x="4514000" y="9327"/>
                    <a:pt x="4516045" y="14266"/>
                    <a:pt x="4516045" y="19415"/>
                  </a:cubicBezTo>
                  <a:lnTo>
                    <a:pt x="4516045" y="312114"/>
                  </a:lnTo>
                  <a:cubicBezTo>
                    <a:pt x="4516045" y="317263"/>
                    <a:pt x="4514000" y="322201"/>
                    <a:pt x="4510359" y="325842"/>
                  </a:cubicBezTo>
                  <a:cubicBezTo>
                    <a:pt x="4506718" y="329483"/>
                    <a:pt x="4501779" y="331529"/>
                    <a:pt x="4496631" y="331529"/>
                  </a:cubicBezTo>
                  <a:lnTo>
                    <a:pt x="19415" y="331529"/>
                  </a:lnTo>
                  <a:cubicBezTo>
                    <a:pt x="14266" y="331529"/>
                    <a:pt x="9327" y="329483"/>
                    <a:pt x="5686" y="325842"/>
                  </a:cubicBezTo>
                  <a:cubicBezTo>
                    <a:pt x="2045" y="322201"/>
                    <a:pt x="0" y="317263"/>
                    <a:pt x="0" y="312114"/>
                  </a:cubicBezTo>
                  <a:lnTo>
                    <a:pt x="0" y="19415"/>
                  </a:lnTo>
                  <a:cubicBezTo>
                    <a:pt x="0" y="14266"/>
                    <a:pt x="2045" y="9327"/>
                    <a:pt x="5686" y="5686"/>
                  </a:cubicBezTo>
                  <a:cubicBezTo>
                    <a:pt x="9327" y="2045"/>
                    <a:pt x="14266" y="0"/>
                    <a:pt x="19415" y="0"/>
                  </a:cubicBezTo>
                  <a:close/>
                </a:path>
              </a:pathLst>
            </a:custGeom>
            <a:solidFill>
              <a:srgbClr val="333372"/>
            </a:solidFill>
          </p:spPr>
          <p:txBody>
            <a:bodyPr/>
            <a:lstStyle/>
            <a:p>
              <a:endParaRPr lang="en-US"/>
            </a:p>
          </p:txBody>
        </p:sp>
        <p:sp>
          <p:nvSpPr>
            <p:cNvPr id="4" name="TextBox 4"/>
            <p:cNvSpPr txBox="1"/>
            <p:nvPr/>
          </p:nvSpPr>
          <p:spPr>
            <a:xfrm>
              <a:off x="0" y="-38100"/>
              <a:ext cx="4516045" cy="36962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54222" y="413478"/>
            <a:ext cx="17579555" cy="778185"/>
            <a:chOff x="0" y="0"/>
            <a:chExt cx="23439407" cy="1037580"/>
          </a:xfrm>
        </p:grpSpPr>
        <p:sp>
          <p:nvSpPr>
            <p:cNvPr id="6" name="Freeform 6"/>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7" name="Freeform 7"/>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8" name="Group 8"/>
          <p:cNvGrpSpPr/>
          <p:nvPr/>
        </p:nvGrpSpPr>
        <p:grpSpPr>
          <a:xfrm>
            <a:off x="570570" y="3254671"/>
            <a:ext cx="17146860" cy="5770895"/>
            <a:chOff x="0" y="0"/>
            <a:chExt cx="4516045" cy="1519907"/>
          </a:xfrm>
        </p:grpSpPr>
        <p:sp>
          <p:nvSpPr>
            <p:cNvPr id="9" name="Freeform 9"/>
            <p:cNvSpPr/>
            <p:nvPr/>
          </p:nvSpPr>
          <p:spPr>
            <a:xfrm>
              <a:off x="0" y="0"/>
              <a:ext cx="4516045" cy="1519907"/>
            </a:xfrm>
            <a:custGeom>
              <a:avLst/>
              <a:gdLst/>
              <a:ahLst/>
              <a:cxnLst/>
              <a:rect l="l" t="t" r="r" b="b"/>
              <a:pathLst>
                <a:path w="4516045" h="1519907">
                  <a:moveTo>
                    <a:pt x="19415" y="0"/>
                  </a:moveTo>
                  <a:lnTo>
                    <a:pt x="4496631" y="0"/>
                  </a:lnTo>
                  <a:cubicBezTo>
                    <a:pt x="4501779" y="0"/>
                    <a:pt x="4506718" y="2045"/>
                    <a:pt x="4510359" y="5686"/>
                  </a:cubicBezTo>
                  <a:cubicBezTo>
                    <a:pt x="4514000" y="9327"/>
                    <a:pt x="4516045" y="14266"/>
                    <a:pt x="4516045" y="19415"/>
                  </a:cubicBezTo>
                  <a:lnTo>
                    <a:pt x="4516045" y="1500492"/>
                  </a:lnTo>
                  <a:cubicBezTo>
                    <a:pt x="4516045" y="1505641"/>
                    <a:pt x="4514000" y="1510579"/>
                    <a:pt x="4510359" y="1514220"/>
                  </a:cubicBezTo>
                  <a:cubicBezTo>
                    <a:pt x="4506718" y="1517861"/>
                    <a:pt x="4501779" y="1519907"/>
                    <a:pt x="4496631" y="1519907"/>
                  </a:cubicBezTo>
                  <a:lnTo>
                    <a:pt x="19415" y="1519907"/>
                  </a:lnTo>
                  <a:cubicBezTo>
                    <a:pt x="14266" y="1519907"/>
                    <a:pt x="9327" y="1517861"/>
                    <a:pt x="5686" y="1514220"/>
                  </a:cubicBezTo>
                  <a:cubicBezTo>
                    <a:pt x="2045" y="1510579"/>
                    <a:pt x="0" y="1505641"/>
                    <a:pt x="0" y="1500492"/>
                  </a:cubicBezTo>
                  <a:lnTo>
                    <a:pt x="0" y="19415"/>
                  </a:lnTo>
                  <a:cubicBezTo>
                    <a:pt x="0" y="14266"/>
                    <a:pt x="2045" y="9327"/>
                    <a:pt x="5686" y="5686"/>
                  </a:cubicBezTo>
                  <a:cubicBezTo>
                    <a:pt x="9327" y="2045"/>
                    <a:pt x="14266" y="0"/>
                    <a:pt x="19415" y="0"/>
                  </a:cubicBezTo>
                  <a:close/>
                </a:path>
              </a:pathLst>
            </a:custGeom>
            <a:solidFill>
              <a:srgbClr val="FFFFFF"/>
            </a:solidFill>
          </p:spPr>
          <p:txBody>
            <a:bodyPr/>
            <a:lstStyle/>
            <a:p>
              <a:endParaRPr lang="en-US"/>
            </a:p>
          </p:txBody>
        </p:sp>
        <p:sp>
          <p:nvSpPr>
            <p:cNvPr id="10" name="TextBox 10"/>
            <p:cNvSpPr txBox="1"/>
            <p:nvPr/>
          </p:nvSpPr>
          <p:spPr>
            <a:xfrm>
              <a:off x="0" y="-38100"/>
              <a:ext cx="4516045" cy="1558007"/>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7065167" y="3730242"/>
            <a:ext cx="4156350" cy="4156350"/>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l="-49392" t="-13134" r="-8833" b="-77212"/>
              </a:stretch>
            </a:blipFill>
          </p:spPr>
          <p:txBody>
            <a:bodyPr/>
            <a:lstStyle/>
            <a:p>
              <a:endParaRPr lang="en-US"/>
            </a:p>
          </p:txBody>
        </p:sp>
      </p:grpSp>
      <p:sp>
        <p:nvSpPr>
          <p:cNvPr id="13" name="TextBox 13"/>
          <p:cNvSpPr txBox="1"/>
          <p:nvPr/>
        </p:nvSpPr>
        <p:spPr>
          <a:xfrm>
            <a:off x="1946260" y="1645471"/>
            <a:ext cx="15013678" cy="928139"/>
          </a:xfrm>
          <a:prstGeom prst="rect">
            <a:avLst/>
          </a:prstGeom>
        </p:spPr>
        <p:txBody>
          <a:bodyPr wrap="square" lIns="0" tIns="0" rIns="0" bIns="0" rtlCol="0" anchor="t">
            <a:spAutoFit/>
          </a:bodyPr>
          <a:lstStyle/>
          <a:p>
            <a:pPr algn="ctr">
              <a:lnSpc>
                <a:spcPts val="3630"/>
              </a:lnSpc>
            </a:pPr>
            <a:r>
              <a:rPr lang="en-GB" sz="3600" b="1" dirty="0">
                <a:solidFill>
                  <a:schemeClr val="bg1"/>
                </a:solidFill>
              </a:rPr>
              <a:t>WHO SCORED A HAT-TRICK IN THE UEFA WOMEN’S EURO 2022 FINAL FOR ENGLAND?</a:t>
            </a:r>
            <a:endParaRPr lang="en-US" sz="3300" b="1" dirty="0">
              <a:solidFill>
                <a:schemeClr val="bg1"/>
              </a:solidFill>
              <a:latin typeface="Montserrat Bold"/>
              <a:ea typeface="Montserrat Bold"/>
              <a:cs typeface="Montserrat Bold"/>
              <a:sym typeface="Montserrat Bold"/>
            </a:endParaRPr>
          </a:p>
        </p:txBody>
      </p:sp>
      <p:grpSp>
        <p:nvGrpSpPr>
          <p:cNvPr id="14" name="Group 14"/>
          <p:cNvGrpSpPr/>
          <p:nvPr/>
        </p:nvGrpSpPr>
        <p:grpSpPr>
          <a:xfrm>
            <a:off x="12507392" y="3730242"/>
            <a:ext cx="4156350" cy="4156350"/>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5"/>
              <a:stretch>
                <a:fillRect l="-3191" r="-3191"/>
              </a:stretch>
            </a:blipFill>
          </p:spPr>
          <p:txBody>
            <a:bodyPr/>
            <a:lstStyle/>
            <a:p>
              <a:endParaRPr lang="en-US"/>
            </a:p>
          </p:txBody>
        </p:sp>
      </p:grpSp>
      <p:grpSp>
        <p:nvGrpSpPr>
          <p:cNvPr id="16" name="Group 16"/>
          <p:cNvGrpSpPr/>
          <p:nvPr/>
        </p:nvGrpSpPr>
        <p:grpSpPr>
          <a:xfrm>
            <a:off x="1622943" y="3730242"/>
            <a:ext cx="4156350" cy="4156350"/>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6"/>
              <a:stretch>
                <a:fillRect l="-23529" r="-23529"/>
              </a:stretch>
            </a:blipFill>
          </p:spPr>
          <p:txBody>
            <a:bodyPr/>
            <a:lstStyle/>
            <a:p>
              <a:endParaRPr lang="en-US"/>
            </a:p>
          </p:txBody>
        </p:sp>
      </p:grpSp>
      <p:grpSp>
        <p:nvGrpSpPr>
          <p:cNvPr id="18" name="Group 18"/>
          <p:cNvGrpSpPr/>
          <p:nvPr/>
        </p:nvGrpSpPr>
        <p:grpSpPr>
          <a:xfrm>
            <a:off x="0" y="9334993"/>
            <a:ext cx="2748624" cy="562894"/>
            <a:chOff x="0" y="0"/>
            <a:chExt cx="1113833" cy="228103"/>
          </a:xfrm>
        </p:grpSpPr>
        <p:sp>
          <p:nvSpPr>
            <p:cNvPr id="19" name="Freeform 19"/>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20" name="TextBox 20"/>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374312" y="1629315"/>
            <a:ext cx="750485" cy="75048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8C7"/>
            </a:soli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3499"/>
                </a:lnSpc>
              </a:pPr>
              <a:r>
                <a:rPr lang="en-US" sz="2499" b="1">
                  <a:solidFill>
                    <a:srgbClr val="FFFFFF"/>
                  </a:solidFill>
                  <a:latin typeface="Montserrat Bold"/>
                  <a:ea typeface="Montserrat Bold"/>
                  <a:cs typeface="Montserrat Bold"/>
                  <a:sym typeface="Montserrat Bold"/>
                </a:rPr>
                <a:t>3</a:t>
              </a:r>
            </a:p>
          </p:txBody>
        </p:sp>
      </p:grpSp>
      <p:grpSp>
        <p:nvGrpSpPr>
          <p:cNvPr id="24" name="Group 24"/>
          <p:cNvGrpSpPr/>
          <p:nvPr/>
        </p:nvGrpSpPr>
        <p:grpSpPr>
          <a:xfrm>
            <a:off x="1374312" y="7979926"/>
            <a:ext cx="4675895" cy="742971"/>
            <a:chOff x="0" y="0"/>
            <a:chExt cx="1360375" cy="216155"/>
          </a:xfrm>
        </p:grpSpPr>
        <p:sp>
          <p:nvSpPr>
            <p:cNvPr id="25" name="Freeform 25"/>
            <p:cNvSpPr/>
            <p:nvPr/>
          </p:nvSpPr>
          <p:spPr>
            <a:xfrm>
              <a:off x="0" y="0"/>
              <a:ext cx="1360375" cy="216155"/>
            </a:xfrm>
            <a:custGeom>
              <a:avLst/>
              <a:gdLst/>
              <a:ahLst/>
              <a:cxnLst/>
              <a:rect l="l" t="t" r="r" b="b"/>
              <a:pathLst>
                <a:path w="1360375" h="216155">
                  <a:moveTo>
                    <a:pt x="44704" y="0"/>
                  </a:moveTo>
                  <a:lnTo>
                    <a:pt x="1315671" y="0"/>
                  </a:lnTo>
                  <a:cubicBezTo>
                    <a:pt x="1340360" y="0"/>
                    <a:pt x="1360375" y="20015"/>
                    <a:pt x="1360375" y="44704"/>
                  </a:cubicBezTo>
                  <a:lnTo>
                    <a:pt x="1360375" y="171451"/>
                  </a:lnTo>
                  <a:cubicBezTo>
                    <a:pt x="1360375" y="196140"/>
                    <a:pt x="1340360" y="216155"/>
                    <a:pt x="1315671" y="216155"/>
                  </a:cubicBezTo>
                  <a:lnTo>
                    <a:pt x="44704" y="216155"/>
                  </a:lnTo>
                  <a:cubicBezTo>
                    <a:pt x="20015" y="216155"/>
                    <a:pt x="0" y="196140"/>
                    <a:pt x="0" y="171451"/>
                  </a:cubicBezTo>
                  <a:lnTo>
                    <a:pt x="0" y="44704"/>
                  </a:lnTo>
                  <a:cubicBezTo>
                    <a:pt x="0" y="20015"/>
                    <a:pt x="20015" y="0"/>
                    <a:pt x="44704" y="0"/>
                  </a:cubicBezTo>
                  <a:close/>
                </a:path>
              </a:pathLst>
            </a:custGeom>
            <a:solidFill>
              <a:srgbClr val="333372"/>
            </a:solidFill>
          </p:spPr>
          <p:txBody>
            <a:bodyPr/>
            <a:lstStyle/>
            <a:p>
              <a:endParaRPr lang="en-US"/>
            </a:p>
          </p:txBody>
        </p:sp>
        <p:sp>
          <p:nvSpPr>
            <p:cNvPr id="26" name="TextBox 26"/>
            <p:cNvSpPr txBox="1"/>
            <p:nvPr/>
          </p:nvSpPr>
          <p:spPr>
            <a:xfrm>
              <a:off x="0" y="-38100"/>
              <a:ext cx="1360375" cy="254255"/>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6817194" y="7979926"/>
            <a:ext cx="4675895" cy="742971"/>
            <a:chOff x="0" y="0"/>
            <a:chExt cx="1360375" cy="216155"/>
          </a:xfrm>
        </p:grpSpPr>
        <p:sp>
          <p:nvSpPr>
            <p:cNvPr id="28" name="Freeform 28"/>
            <p:cNvSpPr/>
            <p:nvPr/>
          </p:nvSpPr>
          <p:spPr>
            <a:xfrm>
              <a:off x="0" y="0"/>
              <a:ext cx="1360375" cy="216155"/>
            </a:xfrm>
            <a:custGeom>
              <a:avLst/>
              <a:gdLst/>
              <a:ahLst/>
              <a:cxnLst/>
              <a:rect l="l" t="t" r="r" b="b"/>
              <a:pathLst>
                <a:path w="1360375" h="216155">
                  <a:moveTo>
                    <a:pt x="44704" y="0"/>
                  </a:moveTo>
                  <a:lnTo>
                    <a:pt x="1315671" y="0"/>
                  </a:lnTo>
                  <a:cubicBezTo>
                    <a:pt x="1340360" y="0"/>
                    <a:pt x="1360375" y="20015"/>
                    <a:pt x="1360375" y="44704"/>
                  </a:cubicBezTo>
                  <a:lnTo>
                    <a:pt x="1360375" y="171451"/>
                  </a:lnTo>
                  <a:cubicBezTo>
                    <a:pt x="1360375" y="196140"/>
                    <a:pt x="1340360" y="216155"/>
                    <a:pt x="1315671" y="216155"/>
                  </a:cubicBezTo>
                  <a:lnTo>
                    <a:pt x="44704" y="216155"/>
                  </a:lnTo>
                  <a:cubicBezTo>
                    <a:pt x="20015" y="216155"/>
                    <a:pt x="0" y="196140"/>
                    <a:pt x="0" y="171451"/>
                  </a:cubicBezTo>
                  <a:lnTo>
                    <a:pt x="0" y="44704"/>
                  </a:lnTo>
                  <a:cubicBezTo>
                    <a:pt x="0" y="20015"/>
                    <a:pt x="20015" y="0"/>
                    <a:pt x="44704" y="0"/>
                  </a:cubicBezTo>
                  <a:close/>
                </a:path>
              </a:pathLst>
            </a:custGeom>
            <a:solidFill>
              <a:srgbClr val="333372"/>
            </a:solidFill>
          </p:spPr>
          <p:txBody>
            <a:bodyPr/>
            <a:lstStyle/>
            <a:p>
              <a:endParaRPr lang="en-US"/>
            </a:p>
          </p:txBody>
        </p:sp>
        <p:sp>
          <p:nvSpPr>
            <p:cNvPr id="29" name="TextBox 29"/>
            <p:cNvSpPr txBox="1"/>
            <p:nvPr/>
          </p:nvSpPr>
          <p:spPr>
            <a:xfrm>
              <a:off x="0" y="-38100"/>
              <a:ext cx="1360375" cy="254255"/>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2286898" y="7979926"/>
            <a:ext cx="4675895" cy="742971"/>
            <a:chOff x="0" y="0"/>
            <a:chExt cx="1360375" cy="216155"/>
          </a:xfrm>
        </p:grpSpPr>
        <p:sp>
          <p:nvSpPr>
            <p:cNvPr id="31" name="Freeform 31"/>
            <p:cNvSpPr/>
            <p:nvPr/>
          </p:nvSpPr>
          <p:spPr>
            <a:xfrm>
              <a:off x="0" y="0"/>
              <a:ext cx="1360375" cy="216155"/>
            </a:xfrm>
            <a:custGeom>
              <a:avLst/>
              <a:gdLst/>
              <a:ahLst/>
              <a:cxnLst/>
              <a:rect l="l" t="t" r="r" b="b"/>
              <a:pathLst>
                <a:path w="1360375" h="216155">
                  <a:moveTo>
                    <a:pt x="44704" y="0"/>
                  </a:moveTo>
                  <a:lnTo>
                    <a:pt x="1315671" y="0"/>
                  </a:lnTo>
                  <a:cubicBezTo>
                    <a:pt x="1340360" y="0"/>
                    <a:pt x="1360375" y="20015"/>
                    <a:pt x="1360375" y="44704"/>
                  </a:cubicBezTo>
                  <a:lnTo>
                    <a:pt x="1360375" y="171451"/>
                  </a:lnTo>
                  <a:cubicBezTo>
                    <a:pt x="1360375" y="196140"/>
                    <a:pt x="1340360" y="216155"/>
                    <a:pt x="1315671" y="216155"/>
                  </a:cubicBezTo>
                  <a:lnTo>
                    <a:pt x="44704" y="216155"/>
                  </a:lnTo>
                  <a:cubicBezTo>
                    <a:pt x="20015" y="216155"/>
                    <a:pt x="0" y="196140"/>
                    <a:pt x="0" y="171451"/>
                  </a:cubicBezTo>
                  <a:lnTo>
                    <a:pt x="0" y="44704"/>
                  </a:lnTo>
                  <a:cubicBezTo>
                    <a:pt x="0" y="20015"/>
                    <a:pt x="20015" y="0"/>
                    <a:pt x="44704" y="0"/>
                  </a:cubicBezTo>
                  <a:close/>
                </a:path>
              </a:pathLst>
            </a:custGeom>
            <a:solidFill>
              <a:srgbClr val="333372"/>
            </a:solidFill>
          </p:spPr>
          <p:txBody>
            <a:bodyPr/>
            <a:lstStyle/>
            <a:p>
              <a:endParaRPr lang="en-US"/>
            </a:p>
          </p:txBody>
        </p:sp>
        <p:sp>
          <p:nvSpPr>
            <p:cNvPr id="32" name="TextBox 32"/>
            <p:cNvSpPr txBox="1"/>
            <p:nvPr/>
          </p:nvSpPr>
          <p:spPr>
            <a:xfrm>
              <a:off x="0" y="-38100"/>
              <a:ext cx="1360375" cy="254255"/>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20</a:t>
            </a:r>
          </a:p>
        </p:txBody>
      </p:sp>
      <p:sp>
        <p:nvSpPr>
          <p:cNvPr id="34" name="TextBox 34"/>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1</a:t>
            </a:r>
          </a:p>
        </p:txBody>
      </p:sp>
      <p:sp>
        <p:nvSpPr>
          <p:cNvPr id="35" name="TextBox 35"/>
          <p:cNvSpPr txBox="1"/>
          <p:nvPr/>
        </p:nvSpPr>
        <p:spPr>
          <a:xfrm>
            <a:off x="1352028" y="8061503"/>
            <a:ext cx="4698179" cy="579120"/>
          </a:xfrm>
          <a:prstGeom prst="rect">
            <a:avLst/>
          </a:prstGeom>
        </p:spPr>
        <p:txBody>
          <a:bodyPr lIns="0" tIns="0" rIns="0" bIns="0" rtlCol="0" anchor="t">
            <a:spAutoFit/>
          </a:bodyPr>
          <a:lstStyle/>
          <a:p>
            <a:pPr algn="ctr">
              <a:lnSpc>
                <a:spcPts val="2310"/>
              </a:lnSpc>
            </a:pPr>
            <a:r>
              <a:rPr lang="en-US" sz="2100" b="1">
                <a:solidFill>
                  <a:srgbClr val="FFFFFF"/>
                </a:solidFill>
                <a:latin typeface="Montserrat Bold"/>
                <a:ea typeface="Montserrat Bold"/>
                <a:cs typeface="Montserrat Bold"/>
                <a:sym typeface="Montserrat Bold"/>
              </a:rPr>
              <a:t>A. </a:t>
            </a:r>
          </a:p>
          <a:p>
            <a:pPr algn="ctr">
              <a:lnSpc>
                <a:spcPts val="2310"/>
              </a:lnSpc>
            </a:pPr>
            <a:r>
              <a:rPr lang="en-US" sz="2100" b="1">
                <a:solidFill>
                  <a:srgbClr val="FFFFFF"/>
                </a:solidFill>
                <a:latin typeface="Montserrat Bold"/>
                <a:ea typeface="Montserrat Bold"/>
                <a:cs typeface="Montserrat Bold"/>
                <a:sym typeface="Montserrat Bold"/>
              </a:rPr>
              <a:t>LEAH WILLIAMSON</a:t>
            </a:r>
          </a:p>
        </p:txBody>
      </p:sp>
      <p:sp>
        <p:nvSpPr>
          <p:cNvPr id="36" name="TextBox 36"/>
          <p:cNvSpPr txBox="1"/>
          <p:nvPr/>
        </p:nvSpPr>
        <p:spPr>
          <a:xfrm>
            <a:off x="6794911" y="8061503"/>
            <a:ext cx="4698179" cy="579120"/>
          </a:xfrm>
          <a:prstGeom prst="rect">
            <a:avLst/>
          </a:prstGeom>
        </p:spPr>
        <p:txBody>
          <a:bodyPr lIns="0" tIns="0" rIns="0" bIns="0" rtlCol="0" anchor="t">
            <a:spAutoFit/>
          </a:bodyPr>
          <a:lstStyle/>
          <a:p>
            <a:pPr algn="ctr">
              <a:lnSpc>
                <a:spcPts val="2310"/>
              </a:lnSpc>
            </a:pPr>
            <a:r>
              <a:rPr lang="en-US" sz="2100" b="1">
                <a:solidFill>
                  <a:srgbClr val="FFFFFF"/>
                </a:solidFill>
                <a:latin typeface="Montserrat Bold"/>
                <a:ea typeface="Montserrat Bold"/>
                <a:cs typeface="Montserrat Bold"/>
                <a:sym typeface="Montserrat Bold"/>
              </a:rPr>
              <a:t>B. </a:t>
            </a:r>
          </a:p>
          <a:p>
            <a:pPr algn="ctr">
              <a:lnSpc>
                <a:spcPts val="2310"/>
              </a:lnSpc>
            </a:pPr>
            <a:r>
              <a:rPr lang="en-US" sz="2100" b="1">
                <a:solidFill>
                  <a:srgbClr val="FFFFFF"/>
                </a:solidFill>
                <a:latin typeface="Montserrat Bold"/>
                <a:ea typeface="Montserrat Bold"/>
                <a:cs typeface="Montserrat Bold"/>
                <a:sym typeface="Montserrat Bold"/>
              </a:rPr>
              <a:t>ELLEN WHITE</a:t>
            </a:r>
          </a:p>
        </p:txBody>
      </p:sp>
      <p:sp>
        <p:nvSpPr>
          <p:cNvPr id="37" name="TextBox 37"/>
          <p:cNvSpPr txBox="1"/>
          <p:nvPr/>
        </p:nvSpPr>
        <p:spPr>
          <a:xfrm>
            <a:off x="12264614" y="8061503"/>
            <a:ext cx="4698179" cy="579120"/>
          </a:xfrm>
          <a:prstGeom prst="rect">
            <a:avLst/>
          </a:prstGeom>
        </p:spPr>
        <p:txBody>
          <a:bodyPr lIns="0" tIns="0" rIns="0" bIns="0" rtlCol="0" anchor="t">
            <a:spAutoFit/>
          </a:bodyPr>
          <a:lstStyle/>
          <a:p>
            <a:pPr algn="ctr">
              <a:lnSpc>
                <a:spcPts val="2310"/>
              </a:lnSpc>
            </a:pPr>
            <a:r>
              <a:rPr lang="en-US" sz="2100" b="1">
                <a:solidFill>
                  <a:srgbClr val="FFFFFF"/>
                </a:solidFill>
                <a:latin typeface="Montserrat Bold"/>
                <a:ea typeface="Montserrat Bold"/>
                <a:cs typeface="Montserrat Bold"/>
                <a:sym typeface="Montserrat Bold"/>
              </a:rPr>
              <a:t>C. </a:t>
            </a:r>
          </a:p>
          <a:p>
            <a:pPr algn="ctr">
              <a:lnSpc>
                <a:spcPts val="2310"/>
              </a:lnSpc>
            </a:pPr>
            <a:r>
              <a:rPr lang="en-US" sz="2100" b="1">
                <a:solidFill>
                  <a:srgbClr val="FFFFFF"/>
                </a:solidFill>
                <a:latin typeface="Montserrat Bold"/>
                <a:ea typeface="Montserrat Bold"/>
                <a:cs typeface="Montserrat Bold"/>
                <a:sym typeface="Montserrat Bold"/>
              </a:rPr>
              <a:t>ELLA TOONE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54222" y="413478"/>
            <a:ext cx="17579555" cy="778185"/>
            <a:chOff x="0" y="0"/>
            <a:chExt cx="23439407" cy="1037580"/>
          </a:xfrm>
        </p:grpSpPr>
        <p:sp>
          <p:nvSpPr>
            <p:cNvPr id="3" name="Freeform 3"/>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4" name="Freeform 4"/>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a:off x="10265232" y="1852374"/>
            <a:ext cx="6609997" cy="7405926"/>
            <a:chOff x="0" y="0"/>
            <a:chExt cx="1740904" cy="1950532"/>
          </a:xfrm>
        </p:grpSpPr>
        <p:sp>
          <p:nvSpPr>
            <p:cNvPr id="6" name="Freeform 6"/>
            <p:cNvSpPr/>
            <p:nvPr/>
          </p:nvSpPr>
          <p:spPr>
            <a:xfrm>
              <a:off x="0" y="0"/>
              <a:ext cx="1740905" cy="1950532"/>
            </a:xfrm>
            <a:custGeom>
              <a:avLst/>
              <a:gdLst/>
              <a:ahLst/>
              <a:cxnLst/>
              <a:rect l="l" t="t" r="r" b="b"/>
              <a:pathLst>
                <a:path w="1740905" h="1950532">
                  <a:moveTo>
                    <a:pt x="50363" y="0"/>
                  </a:moveTo>
                  <a:lnTo>
                    <a:pt x="1690541" y="0"/>
                  </a:lnTo>
                  <a:cubicBezTo>
                    <a:pt x="1703898" y="0"/>
                    <a:pt x="1716708" y="5306"/>
                    <a:pt x="1726154" y="14751"/>
                  </a:cubicBezTo>
                  <a:cubicBezTo>
                    <a:pt x="1735599" y="24196"/>
                    <a:pt x="1740905" y="37006"/>
                    <a:pt x="1740905" y="50363"/>
                  </a:cubicBezTo>
                  <a:lnTo>
                    <a:pt x="1740905" y="1900168"/>
                  </a:lnTo>
                  <a:cubicBezTo>
                    <a:pt x="1740905" y="1913526"/>
                    <a:pt x="1735599" y="1926336"/>
                    <a:pt x="1726154" y="1935781"/>
                  </a:cubicBezTo>
                  <a:cubicBezTo>
                    <a:pt x="1716708" y="1945226"/>
                    <a:pt x="1703898" y="1950532"/>
                    <a:pt x="1690541" y="1950532"/>
                  </a:cubicBezTo>
                  <a:lnTo>
                    <a:pt x="50363" y="1950532"/>
                  </a:lnTo>
                  <a:cubicBezTo>
                    <a:pt x="37006" y="1950532"/>
                    <a:pt x="24196" y="1945226"/>
                    <a:pt x="14751" y="1935781"/>
                  </a:cubicBezTo>
                  <a:cubicBezTo>
                    <a:pt x="5306" y="1926336"/>
                    <a:pt x="0" y="1913526"/>
                    <a:pt x="0" y="1900168"/>
                  </a:cubicBezTo>
                  <a:lnTo>
                    <a:pt x="0" y="50363"/>
                  </a:lnTo>
                  <a:cubicBezTo>
                    <a:pt x="0" y="37006"/>
                    <a:pt x="5306" y="24196"/>
                    <a:pt x="14751" y="14751"/>
                  </a:cubicBezTo>
                  <a:cubicBezTo>
                    <a:pt x="24196" y="5306"/>
                    <a:pt x="37006" y="0"/>
                    <a:pt x="50363" y="0"/>
                  </a:cubicBezTo>
                  <a:close/>
                </a:path>
              </a:pathLst>
            </a:custGeom>
            <a:solidFill>
              <a:srgbClr val="FFFFFF"/>
            </a:solidFill>
          </p:spPr>
          <p:txBody>
            <a:bodyPr/>
            <a:lstStyle/>
            <a:p>
              <a:endParaRPr lang="en-US"/>
            </a:p>
          </p:txBody>
        </p:sp>
        <p:sp>
          <p:nvSpPr>
            <p:cNvPr id="7" name="TextBox 7"/>
            <p:cNvSpPr txBox="1"/>
            <p:nvPr/>
          </p:nvSpPr>
          <p:spPr>
            <a:xfrm>
              <a:off x="0" y="-38100"/>
              <a:ext cx="1740904" cy="198863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925358" y="2474467"/>
            <a:ext cx="5335162" cy="5150163"/>
            <a:chOff x="0" y="0"/>
            <a:chExt cx="908027" cy="876541"/>
          </a:xfrm>
        </p:grpSpPr>
        <p:sp>
          <p:nvSpPr>
            <p:cNvPr id="9" name="Freeform 9"/>
            <p:cNvSpPr/>
            <p:nvPr/>
          </p:nvSpPr>
          <p:spPr>
            <a:xfrm>
              <a:off x="0" y="0"/>
              <a:ext cx="908027" cy="876541"/>
            </a:xfrm>
            <a:custGeom>
              <a:avLst/>
              <a:gdLst/>
              <a:ahLst/>
              <a:cxnLst/>
              <a:rect l="l" t="t" r="r" b="b"/>
              <a:pathLst>
                <a:path w="908027" h="876541">
                  <a:moveTo>
                    <a:pt x="0" y="0"/>
                  </a:moveTo>
                  <a:lnTo>
                    <a:pt x="908027" y="0"/>
                  </a:lnTo>
                  <a:lnTo>
                    <a:pt x="908027" y="876541"/>
                  </a:lnTo>
                  <a:lnTo>
                    <a:pt x="0" y="876541"/>
                  </a:lnTo>
                  <a:close/>
                </a:path>
              </a:pathLst>
            </a:custGeom>
            <a:blipFill>
              <a:blip r:embed="rId4"/>
              <a:stretch>
                <a:fillRect l="-1347" r="-1347"/>
              </a:stretch>
            </a:blipFill>
          </p:spPr>
          <p:txBody>
            <a:bodyPr/>
            <a:lstStyle/>
            <a:p>
              <a:endParaRPr lang="en-US"/>
            </a:p>
          </p:txBody>
        </p:sp>
      </p:grpSp>
      <p:grpSp>
        <p:nvGrpSpPr>
          <p:cNvPr id="10" name="Group 10"/>
          <p:cNvGrpSpPr/>
          <p:nvPr/>
        </p:nvGrpSpPr>
        <p:grpSpPr>
          <a:xfrm>
            <a:off x="0" y="9334993"/>
            <a:ext cx="2748624" cy="562894"/>
            <a:chOff x="0" y="0"/>
            <a:chExt cx="1113833" cy="228103"/>
          </a:xfrm>
        </p:grpSpPr>
        <p:sp>
          <p:nvSpPr>
            <p:cNvPr id="11" name="Freeform 11"/>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12" name="TextBox 12"/>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0950663" y="7862323"/>
            <a:ext cx="5309857" cy="742971"/>
            <a:chOff x="0" y="0"/>
            <a:chExt cx="1544815" cy="216155"/>
          </a:xfrm>
        </p:grpSpPr>
        <p:sp>
          <p:nvSpPr>
            <p:cNvPr id="14" name="Freeform 14"/>
            <p:cNvSpPr/>
            <p:nvPr/>
          </p:nvSpPr>
          <p:spPr>
            <a:xfrm>
              <a:off x="0" y="0"/>
              <a:ext cx="1544815" cy="216155"/>
            </a:xfrm>
            <a:custGeom>
              <a:avLst/>
              <a:gdLst/>
              <a:ahLst/>
              <a:cxnLst/>
              <a:rect l="l" t="t" r="r" b="b"/>
              <a:pathLst>
                <a:path w="1544815" h="216155">
                  <a:moveTo>
                    <a:pt x="39367" y="0"/>
                  </a:moveTo>
                  <a:lnTo>
                    <a:pt x="1505449" y="0"/>
                  </a:lnTo>
                  <a:cubicBezTo>
                    <a:pt x="1515889" y="0"/>
                    <a:pt x="1525903" y="4148"/>
                    <a:pt x="1533285" y="11530"/>
                  </a:cubicBezTo>
                  <a:cubicBezTo>
                    <a:pt x="1540668" y="18913"/>
                    <a:pt x="1544815" y="28926"/>
                    <a:pt x="1544815" y="39367"/>
                  </a:cubicBezTo>
                  <a:lnTo>
                    <a:pt x="1544815" y="176788"/>
                  </a:lnTo>
                  <a:cubicBezTo>
                    <a:pt x="1544815" y="187229"/>
                    <a:pt x="1540668" y="197242"/>
                    <a:pt x="1533285" y="204625"/>
                  </a:cubicBezTo>
                  <a:cubicBezTo>
                    <a:pt x="1525903" y="212008"/>
                    <a:pt x="1515889" y="216155"/>
                    <a:pt x="1505449" y="216155"/>
                  </a:cubicBezTo>
                  <a:lnTo>
                    <a:pt x="39367" y="216155"/>
                  </a:lnTo>
                  <a:cubicBezTo>
                    <a:pt x="28926" y="216155"/>
                    <a:pt x="18913" y="212008"/>
                    <a:pt x="11530" y="204625"/>
                  </a:cubicBezTo>
                  <a:cubicBezTo>
                    <a:pt x="4148" y="197242"/>
                    <a:pt x="0" y="187229"/>
                    <a:pt x="0" y="176788"/>
                  </a:cubicBezTo>
                  <a:lnTo>
                    <a:pt x="0" y="39367"/>
                  </a:lnTo>
                  <a:cubicBezTo>
                    <a:pt x="0" y="28926"/>
                    <a:pt x="4148" y="18913"/>
                    <a:pt x="11530" y="11530"/>
                  </a:cubicBezTo>
                  <a:cubicBezTo>
                    <a:pt x="18913" y="4148"/>
                    <a:pt x="28926" y="0"/>
                    <a:pt x="39367" y="0"/>
                  </a:cubicBezTo>
                  <a:close/>
                </a:path>
              </a:pathLst>
            </a:custGeom>
            <a:solidFill>
              <a:srgbClr val="333372"/>
            </a:solidFill>
          </p:spPr>
          <p:txBody>
            <a:bodyPr/>
            <a:lstStyle/>
            <a:p>
              <a:endParaRPr lang="en-US"/>
            </a:p>
          </p:txBody>
        </p:sp>
        <p:sp>
          <p:nvSpPr>
            <p:cNvPr id="15" name="TextBox 15"/>
            <p:cNvSpPr txBox="1"/>
            <p:nvPr/>
          </p:nvSpPr>
          <p:spPr>
            <a:xfrm>
              <a:off x="0" y="-38100"/>
              <a:ext cx="1544815" cy="25425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2821162" y="1855195"/>
            <a:ext cx="4810195" cy="1349608"/>
            <a:chOff x="0" y="0"/>
            <a:chExt cx="1266883" cy="355452"/>
          </a:xfrm>
        </p:grpSpPr>
        <p:sp>
          <p:nvSpPr>
            <p:cNvPr id="17" name="Freeform 17"/>
            <p:cNvSpPr/>
            <p:nvPr/>
          </p:nvSpPr>
          <p:spPr>
            <a:xfrm>
              <a:off x="0" y="0"/>
              <a:ext cx="1266883" cy="355452"/>
            </a:xfrm>
            <a:custGeom>
              <a:avLst/>
              <a:gdLst/>
              <a:ahLst/>
              <a:cxnLst/>
              <a:rect l="l" t="t" r="r" b="b"/>
              <a:pathLst>
                <a:path w="1266883" h="355452">
                  <a:moveTo>
                    <a:pt x="69208" y="0"/>
                  </a:moveTo>
                  <a:lnTo>
                    <a:pt x="1197675" y="0"/>
                  </a:lnTo>
                  <a:cubicBezTo>
                    <a:pt x="1216030" y="0"/>
                    <a:pt x="1233633" y="7292"/>
                    <a:pt x="1246612" y="20270"/>
                  </a:cubicBezTo>
                  <a:cubicBezTo>
                    <a:pt x="1259591" y="33249"/>
                    <a:pt x="1266883" y="50853"/>
                    <a:pt x="1266883" y="69208"/>
                  </a:cubicBezTo>
                  <a:lnTo>
                    <a:pt x="1266883" y="286245"/>
                  </a:lnTo>
                  <a:cubicBezTo>
                    <a:pt x="1266883" y="324467"/>
                    <a:pt x="1235897" y="355452"/>
                    <a:pt x="1197675" y="355452"/>
                  </a:cubicBezTo>
                  <a:lnTo>
                    <a:pt x="69208" y="355452"/>
                  </a:lnTo>
                  <a:cubicBezTo>
                    <a:pt x="50853" y="355452"/>
                    <a:pt x="33249" y="348161"/>
                    <a:pt x="20270" y="335182"/>
                  </a:cubicBezTo>
                  <a:cubicBezTo>
                    <a:pt x="7292" y="322203"/>
                    <a:pt x="0" y="304600"/>
                    <a:pt x="0" y="286245"/>
                  </a:cubicBezTo>
                  <a:lnTo>
                    <a:pt x="0" y="69208"/>
                  </a:lnTo>
                  <a:cubicBezTo>
                    <a:pt x="0" y="50853"/>
                    <a:pt x="7292" y="33249"/>
                    <a:pt x="20270" y="20270"/>
                  </a:cubicBezTo>
                  <a:cubicBezTo>
                    <a:pt x="33249" y="7292"/>
                    <a:pt x="50853" y="0"/>
                    <a:pt x="69208" y="0"/>
                  </a:cubicBezTo>
                  <a:close/>
                </a:path>
              </a:pathLst>
            </a:custGeom>
            <a:solidFill>
              <a:srgbClr val="333372"/>
            </a:solidFill>
          </p:spPr>
          <p:txBody>
            <a:bodyPr/>
            <a:lstStyle/>
            <a:p>
              <a:endParaRPr lang="en-US"/>
            </a:p>
          </p:txBody>
        </p:sp>
        <p:sp>
          <p:nvSpPr>
            <p:cNvPr id="18" name="TextBox 18"/>
            <p:cNvSpPr txBox="1"/>
            <p:nvPr/>
          </p:nvSpPr>
          <p:spPr>
            <a:xfrm>
              <a:off x="0" y="-38100"/>
              <a:ext cx="1266883" cy="393552"/>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2004095" y="2284798"/>
            <a:ext cx="7216427" cy="470535"/>
          </a:xfrm>
          <a:prstGeom prst="rect">
            <a:avLst/>
          </a:prstGeom>
        </p:spPr>
        <p:txBody>
          <a:bodyPr lIns="0" tIns="0" rIns="0" bIns="0" rtlCol="0" anchor="t">
            <a:spAutoFit/>
          </a:bodyPr>
          <a:lstStyle/>
          <a:p>
            <a:pPr algn="ctr">
              <a:lnSpc>
                <a:spcPts val="3630"/>
              </a:lnSpc>
            </a:pPr>
            <a:r>
              <a:rPr lang="en-US" sz="3300" b="1">
                <a:solidFill>
                  <a:srgbClr val="FFFFFF"/>
                </a:solidFill>
                <a:latin typeface="Montserrat Bold"/>
                <a:ea typeface="Montserrat Bold"/>
                <a:cs typeface="Montserrat Bold"/>
                <a:sym typeface="Montserrat Bold"/>
              </a:rPr>
              <a:t>ANSWER</a:t>
            </a:r>
          </a:p>
        </p:txBody>
      </p:sp>
      <p:grpSp>
        <p:nvGrpSpPr>
          <p:cNvPr id="20" name="Group 20"/>
          <p:cNvGrpSpPr/>
          <p:nvPr/>
        </p:nvGrpSpPr>
        <p:grpSpPr>
          <a:xfrm>
            <a:off x="1412772" y="3868335"/>
            <a:ext cx="7807750" cy="5225885"/>
            <a:chOff x="0" y="0"/>
            <a:chExt cx="2056362" cy="1376365"/>
          </a:xfrm>
        </p:grpSpPr>
        <p:sp>
          <p:nvSpPr>
            <p:cNvPr id="21" name="Freeform 21"/>
            <p:cNvSpPr/>
            <p:nvPr/>
          </p:nvSpPr>
          <p:spPr>
            <a:xfrm>
              <a:off x="0" y="0"/>
              <a:ext cx="2056362" cy="1376365"/>
            </a:xfrm>
            <a:custGeom>
              <a:avLst/>
              <a:gdLst/>
              <a:ahLst/>
              <a:cxnLst/>
              <a:rect l="l" t="t" r="r" b="b"/>
              <a:pathLst>
                <a:path w="2056362" h="1376365">
                  <a:moveTo>
                    <a:pt x="42637" y="0"/>
                  </a:moveTo>
                  <a:lnTo>
                    <a:pt x="2013725" y="0"/>
                  </a:lnTo>
                  <a:cubicBezTo>
                    <a:pt x="2037273" y="0"/>
                    <a:pt x="2056362" y="19089"/>
                    <a:pt x="2056362" y="42637"/>
                  </a:cubicBezTo>
                  <a:lnTo>
                    <a:pt x="2056362" y="1333727"/>
                  </a:lnTo>
                  <a:cubicBezTo>
                    <a:pt x="2056362" y="1357275"/>
                    <a:pt x="2037273" y="1376365"/>
                    <a:pt x="2013725" y="1376365"/>
                  </a:cubicBezTo>
                  <a:lnTo>
                    <a:pt x="42637" y="1376365"/>
                  </a:lnTo>
                  <a:cubicBezTo>
                    <a:pt x="19089" y="1376365"/>
                    <a:pt x="0" y="1357275"/>
                    <a:pt x="0" y="1333727"/>
                  </a:cubicBezTo>
                  <a:lnTo>
                    <a:pt x="0" y="42637"/>
                  </a:lnTo>
                  <a:cubicBezTo>
                    <a:pt x="0" y="19089"/>
                    <a:pt x="19089" y="0"/>
                    <a:pt x="42637" y="0"/>
                  </a:cubicBezTo>
                  <a:close/>
                </a:path>
              </a:pathLst>
            </a:custGeom>
            <a:solidFill>
              <a:srgbClr val="FFFFFF"/>
            </a:solidFill>
          </p:spPr>
          <p:txBody>
            <a:bodyPr/>
            <a:lstStyle/>
            <a:p>
              <a:endParaRPr lang="en-US"/>
            </a:p>
          </p:txBody>
        </p:sp>
        <p:sp>
          <p:nvSpPr>
            <p:cNvPr id="22" name="TextBox 22"/>
            <p:cNvSpPr txBox="1"/>
            <p:nvPr/>
          </p:nvSpPr>
          <p:spPr>
            <a:xfrm>
              <a:off x="0" y="-38100"/>
              <a:ext cx="2056362" cy="1414465"/>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3668228" y="2157577"/>
            <a:ext cx="750485" cy="75048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8C7"/>
            </a:soli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499"/>
                </a:lnSpc>
              </a:pPr>
              <a:r>
                <a:rPr lang="en-US" sz="2499" b="1">
                  <a:solidFill>
                    <a:srgbClr val="FFFFFF"/>
                  </a:solidFill>
                  <a:latin typeface="Montserrat Bold"/>
                  <a:ea typeface="Montserrat Bold"/>
                  <a:cs typeface="Montserrat Bold"/>
                  <a:sym typeface="Montserrat Bold"/>
                </a:rPr>
                <a:t>3</a:t>
              </a:r>
            </a:p>
          </p:txBody>
        </p:sp>
      </p:grpSp>
      <p:sp>
        <p:nvSpPr>
          <p:cNvPr id="26" name="TextBox 26"/>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21</a:t>
            </a:r>
          </a:p>
        </p:txBody>
      </p:sp>
      <p:sp>
        <p:nvSpPr>
          <p:cNvPr id="27" name="TextBox 27"/>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1</a:t>
            </a:r>
          </a:p>
        </p:txBody>
      </p:sp>
      <p:sp>
        <p:nvSpPr>
          <p:cNvPr id="28" name="TextBox 28"/>
          <p:cNvSpPr txBox="1"/>
          <p:nvPr/>
        </p:nvSpPr>
        <p:spPr>
          <a:xfrm>
            <a:off x="10925358" y="7943900"/>
            <a:ext cx="5335162" cy="579120"/>
          </a:xfrm>
          <a:prstGeom prst="rect">
            <a:avLst/>
          </a:prstGeom>
        </p:spPr>
        <p:txBody>
          <a:bodyPr lIns="0" tIns="0" rIns="0" bIns="0" rtlCol="0" anchor="t">
            <a:spAutoFit/>
          </a:bodyPr>
          <a:lstStyle/>
          <a:p>
            <a:pPr algn="ctr">
              <a:lnSpc>
                <a:spcPts val="2310"/>
              </a:lnSpc>
            </a:pPr>
            <a:r>
              <a:rPr lang="en-US" sz="2100" b="1">
                <a:solidFill>
                  <a:srgbClr val="FFFFFF"/>
                </a:solidFill>
                <a:latin typeface="Montserrat Bold"/>
                <a:ea typeface="Montserrat Bold"/>
                <a:cs typeface="Montserrat Bold"/>
                <a:sym typeface="Montserrat Bold"/>
              </a:rPr>
              <a:t>C. </a:t>
            </a:r>
          </a:p>
          <a:p>
            <a:pPr algn="ctr">
              <a:lnSpc>
                <a:spcPts val="2310"/>
              </a:lnSpc>
            </a:pPr>
            <a:r>
              <a:rPr lang="en-US" sz="2100" b="1">
                <a:solidFill>
                  <a:srgbClr val="FFFFFF"/>
                </a:solidFill>
                <a:latin typeface="Montserrat Bold"/>
                <a:ea typeface="Montserrat Bold"/>
                <a:cs typeface="Montserrat Bold"/>
                <a:sym typeface="Montserrat Bold"/>
              </a:rPr>
              <a:t>ELLA TOONE</a:t>
            </a:r>
          </a:p>
        </p:txBody>
      </p:sp>
      <p:sp>
        <p:nvSpPr>
          <p:cNvPr id="29" name="TextBox 29"/>
          <p:cNvSpPr txBox="1"/>
          <p:nvPr/>
        </p:nvSpPr>
        <p:spPr>
          <a:xfrm>
            <a:off x="2073481" y="4432964"/>
            <a:ext cx="6486331" cy="616585"/>
          </a:xfrm>
          <a:prstGeom prst="rect">
            <a:avLst/>
          </a:prstGeom>
        </p:spPr>
        <p:txBody>
          <a:bodyPr lIns="0" tIns="0" rIns="0" bIns="0" rtlCol="0" anchor="t">
            <a:spAutoFit/>
          </a:bodyPr>
          <a:lstStyle/>
          <a:p>
            <a:pPr algn="ctr">
              <a:lnSpc>
                <a:spcPts val="4730"/>
              </a:lnSpc>
            </a:pPr>
            <a:r>
              <a:rPr lang="en-US" sz="4300" b="1">
                <a:solidFill>
                  <a:srgbClr val="00A1A5"/>
                </a:solidFill>
                <a:latin typeface="Montserrat Bold"/>
                <a:ea typeface="Montserrat Bold"/>
                <a:cs typeface="Montserrat Bold"/>
                <a:sym typeface="Montserrat Bold"/>
              </a:rPr>
              <a:t>C. Ella Toone</a:t>
            </a:r>
          </a:p>
        </p:txBody>
      </p:sp>
      <p:sp>
        <p:nvSpPr>
          <p:cNvPr id="30" name="TextBox 30"/>
          <p:cNvSpPr txBox="1"/>
          <p:nvPr/>
        </p:nvSpPr>
        <p:spPr>
          <a:xfrm>
            <a:off x="1875617" y="5402841"/>
            <a:ext cx="6882059" cy="3616960"/>
          </a:xfrm>
          <a:prstGeom prst="rect">
            <a:avLst/>
          </a:prstGeom>
        </p:spPr>
        <p:txBody>
          <a:bodyPr lIns="0" tIns="0" rIns="0" bIns="0" rtlCol="0" anchor="t">
            <a:spAutoFit/>
          </a:bodyPr>
          <a:lstStyle/>
          <a:p>
            <a:pPr algn="ctr">
              <a:lnSpc>
                <a:spcPts val="4730"/>
              </a:lnSpc>
            </a:pPr>
            <a:r>
              <a:rPr lang="en-US" sz="4300" b="1">
                <a:solidFill>
                  <a:srgbClr val="000000"/>
                </a:solidFill>
                <a:latin typeface="Montserrat Bold"/>
                <a:ea typeface="Montserrat Bold"/>
                <a:cs typeface="Montserrat Bold"/>
                <a:sym typeface="Montserrat Bold"/>
              </a:rPr>
              <a:t>Why it matters: </a:t>
            </a:r>
            <a:r>
              <a:rPr lang="en-US" sz="4300">
                <a:solidFill>
                  <a:srgbClr val="000000"/>
                </a:solidFill>
                <a:latin typeface="Montserrat"/>
                <a:ea typeface="Montserrat"/>
                <a:cs typeface="Montserrat"/>
                <a:sym typeface="Montserrat"/>
              </a:rPr>
              <a:t>The Lionesses’ Euro 2022 win significantly increased visibility and investment in women’s sport in the UK.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570570" y="1424397"/>
            <a:ext cx="17146860" cy="1258773"/>
            <a:chOff x="0" y="0"/>
            <a:chExt cx="4516045" cy="331529"/>
          </a:xfrm>
        </p:grpSpPr>
        <p:sp>
          <p:nvSpPr>
            <p:cNvPr id="3" name="Freeform 3"/>
            <p:cNvSpPr/>
            <p:nvPr/>
          </p:nvSpPr>
          <p:spPr>
            <a:xfrm>
              <a:off x="0" y="0"/>
              <a:ext cx="4516045" cy="331529"/>
            </a:xfrm>
            <a:custGeom>
              <a:avLst/>
              <a:gdLst/>
              <a:ahLst/>
              <a:cxnLst/>
              <a:rect l="l" t="t" r="r" b="b"/>
              <a:pathLst>
                <a:path w="4516045" h="331529">
                  <a:moveTo>
                    <a:pt x="19415" y="0"/>
                  </a:moveTo>
                  <a:lnTo>
                    <a:pt x="4496631" y="0"/>
                  </a:lnTo>
                  <a:cubicBezTo>
                    <a:pt x="4501779" y="0"/>
                    <a:pt x="4506718" y="2045"/>
                    <a:pt x="4510359" y="5686"/>
                  </a:cubicBezTo>
                  <a:cubicBezTo>
                    <a:pt x="4514000" y="9327"/>
                    <a:pt x="4516045" y="14266"/>
                    <a:pt x="4516045" y="19415"/>
                  </a:cubicBezTo>
                  <a:lnTo>
                    <a:pt x="4516045" y="312114"/>
                  </a:lnTo>
                  <a:cubicBezTo>
                    <a:pt x="4516045" y="317263"/>
                    <a:pt x="4514000" y="322201"/>
                    <a:pt x="4510359" y="325842"/>
                  </a:cubicBezTo>
                  <a:cubicBezTo>
                    <a:pt x="4506718" y="329483"/>
                    <a:pt x="4501779" y="331529"/>
                    <a:pt x="4496631" y="331529"/>
                  </a:cubicBezTo>
                  <a:lnTo>
                    <a:pt x="19415" y="331529"/>
                  </a:lnTo>
                  <a:cubicBezTo>
                    <a:pt x="14266" y="331529"/>
                    <a:pt x="9327" y="329483"/>
                    <a:pt x="5686" y="325842"/>
                  </a:cubicBezTo>
                  <a:cubicBezTo>
                    <a:pt x="2045" y="322201"/>
                    <a:pt x="0" y="317263"/>
                    <a:pt x="0" y="312114"/>
                  </a:cubicBezTo>
                  <a:lnTo>
                    <a:pt x="0" y="19415"/>
                  </a:lnTo>
                  <a:cubicBezTo>
                    <a:pt x="0" y="14266"/>
                    <a:pt x="2045" y="9327"/>
                    <a:pt x="5686" y="5686"/>
                  </a:cubicBezTo>
                  <a:cubicBezTo>
                    <a:pt x="9327" y="2045"/>
                    <a:pt x="14266" y="0"/>
                    <a:pt x="19415" y="0"/>
                  </a:cubicBezTo>
                  <a:close/>
                </a:path>
              </a:pathLst>
            </a:custGeom>
            <a:solidFill>
              <a:srgbClr val="333372"/>
            </a:solidFill>
          </p:spPr>
          <p:txBody>
            <a:bodyPr/>
            <a:lstStyle/>
            <a:p>
              <a:endParaRPr lang="en-US"/>
            </a:p>
          </p:txBody>
        </p:sp>
        <p:sp>
          <p:nvSpPr>
            <p:cNvPr id="4" name="TextBox 4"/>
            <p:cNvSpPr txBox="1"/>
            <p:nvPr/>
          </p:nvSpPr>
          <p:spPr>
            <a:xfrm>
              <a:off x="0" y="-38100"/>
              <a:ext cx="4516045" cy="36962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54222" y="413478"/>
            <a:ext cx="17579555" cy="778185"/>
            <a:chOff x="0" y="0"/>
            <a:chExt cx="23439407" cy="1037580"/>
          </a:xfrm>
        </p:grpSpPr>
        <p:sp>
          <p:nvSpPr>
            <p:cNvPr id="6" name="Freeform 6"/>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7" name="Freeform 7"/>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8" name="Group 8"/>
          <p:cNvGrpSpPr/>
          <p:nvPr/>
        </p:nvGrpSpPr>
        <p:grpSpPr>
          <a:xfrm>
            <a:off x="570570" y="3254671"/>
            <a:ext cx="17146860" cy="5770895"/>
            <a:chOff x="0" y="0"/>
            <a:chExt cx="4516045" cy="1519907"/>
          </a:xfrm>
        </p:grpSpPr>
        <p:sp>
          <p:nvSpPr>
            <p:cNvPr id="9" name="Freeform 9"/>
            <p:cNvSpPr/>
            <p:nvPr/>
          </p:nvSpPr>
          <p:spPr>
            <a:xfrm>
              <a:off x="0" y="0"/>
              <a:ext cx="4516045" cy="1519907"/>
            </a:xfrm>
            <a:custGeom>
              <a:avLst/>
              <a:gdLst/>
              <a:ahLst/>
              <a:cxnLst/>
              <a:rect l="l" t="t" r="r" b="b"/>
              <a:pathLst>
                <a:path w="4516045" h="1519907">
                  <a:moveTo>
                    <a:pt x="19415" y="0"/>
                  </a:moveTo>
                  <a:lnTo>
                    <a:pt x="4496631" y="0"/>
                  </a:lnTo>
                  <a:cubicBezTo>
                    <a:pt x="4501779" y="0"/>
                    <a:pt x="4506718" y="2045"/>
                    <a:pt x="4510359" y="5686"/>
                  </a:cubicBezTo>
                  <a:cubicBezTo>
                    <a:pt x="4514000" y="9327"/>
                    <a:pt x="4516045" y="14266"/>
                    <a:pt x="4516045" y="19415"/>
                  </a:cubicBezTo>
                  <a:lnTo>
                    <a:pt x="4516045" y="1500492"/>
                  </a:lnTo>
                  <a:cubicBezTo>
                    <a:pt x="4516045" y="1505641"/>
                    <a:pt x="4514000" y="1510579"/>
                    <a:pt x="4510359" y="1514220"/>
                  </a:cubicBezTo>
                  <a:cubicBezTo>
                    <a:pt x="4506718" y="1517861"/>
                    <a:pt x="4501779" y="1519907"/>
                    <a:pt x="4496631" y="1519907"/>
                  </a:cubicBezTo>
                  <a:lnTo>
                    <a:pt x="19415" y="1519907"/>
                  </a:lnTo>
                  <a:cubicBezTo>
                    <a:pt x="14266" y="1519907"/>
                    <a:pt x="9327" y="1517861"/>
                    <a:pt x="5686" y="1514220"/>
                  </a:cubicBezTo>
                  <a:cubicBezTo>
                    <a:pt x="2045" y="1510579"/>
                    <a:pt x="0" y="1505641"/>
                    <a:pt x="0" y="1500492"/>
                  </a:cubicBezTo>
                  <a:lnTo>
                    <a:pt x="0" y="19415"/>
                  </a:lnTo>
                  <a:cubicBezTo>
                    <a:pt x="0" y="14266"/>
                    <a:pt x="2045" y="9327"/>
                    <a:pt x="5686" y="5686"/>
                  </a:cubicBezTo>
                  <a:cubicBezTo>
                    <a:pt x="9327" y="2045"/>
                    <a:pt x="14266" y="0"/>
                    <a:pt x="19415" y="0"/>
                  </a:cubicBezTo>
                  <a:close/>
                </a:path>
              </a:pathLst>
            </a:custGeom>
            <a:solidFill>
              <a:srgbClr val="FFFFFF"/>
            </a:solidFill>
          </p:spPr>
          <p:txBody>
            <a:bodyPr/>
            <a:lstStyle/>
            <a:p>
              <a:endParaRPr lang="en-US"/>
            </a:p>
          </p:txBody>
        </p:sp>
        <p:sp>
          <p:nvSpPr>
            <p:cNvPr id="10" name="TextBox 10"/>
            <p:cNvSpPr txBox="1"/>
            <p:nvPr/>
          </p:nvSpPr>
          <p:spPr>
            <a:xfrm>
              <a:off x="0" y="-38100"/>
              <a:ext cx="4516045" cy="1558007"/>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7065167" y="3730242"/>
            <a:ext cx="4156350" cy="4156350"/>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t="-5720" b="-26949"/>
              </a:stretch>
            </a:blipFill>
          </p:spPr>
          <p:txBody>
            <a:bodyPr/>
            <a:lstStyle/>
            <a:p>
              <a:endParaRPr lang="en-US"/>
            </a:p>
          </p:txBody>
        </p:sp>
      </p:grpSp>
      <p:sp>
        <p:nvSpPr>
          <p:cNvPr id="13" name="TextBox 13"/>
          <p:cNvSpPr txBox="1"/>
          <p:nvPr/>
        </p:nvSpPr>
        <p:spPr>
          <a:xfrm>
            <a:off x="1622943" y="1731940"/>
            <a:ext cx="15848235" cy="798830"/>
          </a:xfrm>
          <a:prstGeom prst="rect">
            <a:avLst/>
          </a:prstGeom>
        </p:spPr>
        <p:txBody>
          <a:bodyPr lIns="0" tIns="0" rIns="0" bIns="0" rtlCol="0" anchor="t">
            <a:spAutoFit/>
          </a:bodyPr>
          <a:lstStyle/>
          <a:p>
            <a:pPr algn="ctr">
              <a:lnSpc>
                <a:spcPts val="3190"/>
              </a:lnSpc>
            </a:pPr>
            <a:r>
              <a:rPr lang="en-US" sz="2900" b="1">
                <a:solidFill>
                  <a:srgbClr val="FFFFFF"/>
                </a:solidFill>
                <a:latin typeface="Montserrat Bold"/>
                <a:ea typeface="Montserrat Bold"/>
                <a:cs typeface="Montserrat Bold"/>
                <a:sym typeface="Montserrat Bold"/>
              </a:rPr>
              <a:t>WHO DIRECTED THE HIGHEST-GROSSING FILM OF 2023 AND BECAME THE FIRST SOLO FEMALE DIRECTOR TO PASS 1 BILLION AT THE BOX OFFICE?</a:t>
            </a:r>
          </a:p>
        </p:txBody>
      </p:sp>
      <p:grpSp>
        <p:nvGrpSpPr>
          <p:cNvPr id="14" name="Group 14"/>
          <p:cNvGrpSpPr/>
          <p:nvPr/>
        </p:nvGrpSpPr>
        <p:grpSpPr>
          <a:xfrm>
            <a:off x="12507392" y="3730242"/>
            <a:ext cx="4156350" cy="4156350"/>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5"/>
              <a:stretch>
                <a:fillRect l="-25085" r="-25085"/>
              </a:stretch>
            </a:blipFill>
          </p:spPr>
          <p:txBody>
            <a:bodyPr/>
            <a:lstStyle/>
            <a:p>
              <a:endParaRPr lang="en-US"/>
            </a:p>
          </p:txBody>
        </p:sp>
      </p:grpSp>
      <p:grpSp>
        <p:nvGrpSpPr>
          <p:cNvPr id="16" name="Group 16"/>
          <p:cNvGrpSpPr/>
          <p:nvPr/>
        </p:nvGrpSpPr>
        <p:grpSpPr>
          <a:xfrm>
            <a:off x="1622943" y="3730242"/>
            <a:ext cx="4156350" cy="4156350"/>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6"/>
              <a:stretch>
                <a:fillRect l="-78" r="-78"/>
              </a:stretch>
            </a:blipFill>
          </p:spPr>
          <p:txBody>
            <a:bodyPr/>
            <a:lstStyle/>
            <a:p>
              <a:endParaRPr lang="en-US"/>
            </a:p>
          </p:txBody>
        </p:sp>
      </p:grpSp>
      <p:grpSp>
        <p:nvGrpSpPr>
          <p:cNvPr id="18" name="Group 18"/>
          <p:cNvGrpSpPr/>
          <p:nvPr/>
        </p:nvGrpSpPr>
        <p:grpSpPr>
          <a:xfrm>
            <a:off x="0" y="9334993"/>
            <a:ext cx="2748624" cy="562894"/>
            <a:chOff x="0" y="0"/>
            <a:chExt cx="1113833" cy="228103"/>
          </a:xfrm>
        </p:grpSpPr>
        <p:sp>
          <p:nvSpPr>
            <p:cNvPr id="19" name="Freeform 19"/>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20" name="TextBox 20"/>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27268" y="1595314"/>
            <a:ext cx="750485" cy="75048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8C7"/>
            </a:soli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3499"/>
                </a:lnSpc>
              </a:pPr>
              <a:r>
                <a:rPr lang="en-US" sz="2499" b="1">
                  <a:solidFill>
                    <a:srgbClr val="FFFFFF"/>
                  </a:solidFill>
                  <a:latin typeface="Montserrat Bold"/>
                  <a:ea typeface="Montserrat Bold"/>
                  <a:cs typeface="Montserrat Bold"/>
                  <a:sym typeface="Montserrat Bold"/>
                </a:rPr>
                <a:t>4</a:t>
              </a:r>
            </a:p>
          </p:txBody>
        </p:sp>
      </p:grpSp>
      <p:grpSp>
        <p:nvGrpSpPr>
          <p:cNvPr id="24" name="Group 24"/>
          <p:cNvGrpSpPr/>
          <p:nvPr/>
        </p:nvGrpSpPr>
        <p:grpSpPr>
          <a:xfrm>
            <a:off x="1374312" y="7979926"/>
            <a:ext cx="4675895" cy="742971"/>
            <a:chOff x="0" y="0"/>
            <a:chExt cx="1360375" cy="216155"/>
          </a:xfrm>
        </p:grpSpPr>
        <p:sp>
          <p:nvSpPr>
            <p:cNvPr id="25" name="Freeform 25"/>
            <p:cNvSpPr/>
            <p:nvPr/>
          </p:nvSpPr>
          <p:spPr>
            <a:xfrm>
              <a:off x="0" y="0"/>
              <a:ext cx="1360375" cy="216155"/>
            </a:xfrm>
            <a:custGeom>
              <a:avLst/>
              <a:gdLst/>
              <a:ahLst/>
              <a:cxnLst/>
              <a:rect l="l" t="t" r="r" b="b"/>
              <a:pathLst>
                <a:path w="1360375" h="216155">
                  <a:moveTo>
                    <a:pt x="44704" y="0"/>
                  </a:moveTo>
                  <a:lnTo>
                    <a:pt x="1315671" y="0"/>
                  </a:lnTo>
                  <a:cubicBezTo>
                    <a:pt x="1340360" y="0"/>
                    <a:pt x="1360375" y="20015"/>
                    <a:pt x="1360375" y="44704"/>
                  </a:cubicBezTo>
                  <a:lnTo>
                    <a:pt x="1360375" y="171451"/>
                  </a:lnTo>
                  <a:cubicBezTo>
                    <a:pt x="1360375" y="196140"/>
                    <a:pt x="1340360" y="216155"/>
                    <a:pt x="1315671" y="216155"/>
                  </a:cubicBezTo>
                  <a:lnTo>
                    <a:pt x="44704" y="216155"/>
                  </a:lnTo>
                  <a:cubicBezTo>
                    <a:pt x="20015" y="216155"/>
                    <a:pt x="0" y="196140"/>
                    <a:pt x="0" y="171451"/>
                  </a:cubicBezTo>
                  <a:lnTo>
                    <a:pt x="0" y="44704"/>
                  </a:lnTo>
                  <a:cubicBezTo>
                    <a:pt x="0" y="20015"/>
                    <a:pt x="20015" y="0"/>
                    <a:pt x="44704" y="0"/>
                  </a:cubicBezTo>
                  <a:close/>
                </a:path>
              </a:pathLst>
            </a:custGeom>
            <a:solidFill>
              <a:srgbClr val="333372"/>
            </a:solidFill>
          </p:spPr>
          <p:txBody>
            <a:bodyPr/>
            <a:lstStyle/>
            <a:p>
              <a:endParaRPr lang="en-US"/>
            </a:p>
          </p:txBody>
        </p:sp>
        <p:sp>
          <p:nvSpPr>
            <p:cNvPr id="26" name="TextBox 26"/>
            <p:cNvSpPr txBox="1"/>
            <p:nvPr/>
          </p:nvSpPr>
          <p:spPr>
            <a:xfrm>
              <a:off x="0" y="-38100"/>
              <a:ext cx="1360375" cy="254255"/>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6817194" y="7979926"/>
            <a:ext cx="4675895" cy="742971"/>
            <a:chOff x="0" y="0"/>
            <a:chExt cx="1360375" cy="216155"/>
          </a:xfrm>
        </p:grpSpPr>
        <p:sp>
          <p:nvSpPr>
            <p:cNvPr id="28" name="Freeform 28"/>
            <p:cNvSpPr/>
            <p:nvPr/>
          </p:nvSpPr>
          <p:spPr>
            <a:xfrm>
              <a:off x="0" y="0"/>
              <a:ext cx="1360375" cy="216155"/>
            </a:xfrm>
            <a:custGeom>
              <a:avLst/>
              <a:gdLst/>
              <a:ahLst/>
              <a:cxnLst/>
              <a:rect l="l" t="t" r="r" b="b"/>
              <a:pathLst>
                <a:path w="1360375" h="216155">
                  <a:moveTo>
                    <a:pt x="44704" y="0"/>
                  </a:moveTo>
                  <a:lnTo>
                    <a:pt x="1315671" y="0"/>
                  </a:lnTo>
                  <a:cubicBezTo>
                    <a:pt x="1340360" y="0"/>
                    <a:pt x="1360375" y="20015"/>
                    <a:pt x="1360375" y="44704"/>
                  </a:cubicBezTo>
                  <a:lnTo>
                    <a:pt x="1360375" y="171451"/>
                  </a:lnTo>
                  <a:cubicBezTo>
                    <a:pt x="1360375" y="196140"/>
                    <a:pt x="1340360" y="216155"/>
                    <a:pt x="1315671" y="216155"/>
                  </a:cubicBezTo>
                  <a:lnTo>
                    <a:pt x="44704" y="216155"/>
                  </a:lnTo>
                  <a:cubicBezTo>
                    <a:pt x="20015" y="216155"/>
                    <a:pt x="0" y="196140"/>
                    <a:pt x="0" y="171451"/>
                  </a:cubicBezTo>
                  <a:lnTo>
                    <a:pt x="0" y="44704"/>
                  </a:lnTo>
                  <a:cubicBezTo>
                    <a:pt x="0" y="20015"/>
                    <a:pt x="20015" y="0"/>
                    <a:pt x="44704" y="0"/>
                  </a:cubicBezTo>
                  <a:close/>
                </a:path>
              </a:pathLst>
            </a:custGeom>
            <a:solidFill>
              <a:srgbClr val="333372"/>
            </a:solidFill>
          </p:spPr>
          <p:txBody>
            <a:bodyPr/>
            <a:lstStyle/>
            <a:p>
              <a:endParaRPr lang="en-US"/>
            </a:p>
          </p:txBody>
        </p:sp>
        <p:sp>
          <p:nvSpPr>
            <p:cNvPr id="29" name="TextBox 29"/>
            <p:cNvSpPr txBox="1"/>
            <p:nvPr/>
          </p:nvSpPr>
          <p:spPr>
            <a:xfrm>
              <a:off x="0" y="-38100"/>
              <a:ext cx="1360375" cy="254255"/>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2286898" y="7979926"/>
            <a:ext cx="4675895" cy="742971"/>
            <a:chOff x="0" y="0"/>
            <a:chExt cx="1360375" cy="216155"/>
          </a:xfrm>
        </p:grpSpPr>
        <p:sp>
          <p:nvSpPr>
            <p:cNvPr id="31" name="Freeform 31"/>
            <p:cNvSpPr/>
            <p:nvPr/>
          </p:nvSpPr>
          <p:spPr>
            <a:xfrm>
              <a:off x="0" y="0"/>
              <a:ext cx="1360375" cy="216155"/>
            </a:xfrm>
            <a:custGeom>
              <a:avLst/>
              <a:gdLst/>
              <a:ahLst/>
              <a:cxnLst/>
              <a:rect l="l" t="t" r="r" b="b"/>
              <a:pathLst>
                <a:path w="1360375" h="216155">
                  <a:moveTo>
                    <a:pt x="44704" y="0"/>
                  </a:moveTo>
                  <a:lnTo>
                    <a:pt x="1315671" y="0"/>
                  </a:lnTo>
                  <a:cubicBezTo>
                    <a:pt x="1340360" y="0"/>
                    <a:pt x="1360375" y="20015"/>
                    <a:pt x="1360375" y="44704"/>
                  </a:cubicBezTo>
                  <a:lnTo>
                    <a:pt x="1360375" y="171451"/>
                  </a:lnTo>
                  <a:cubicBezTo>
                    <a:pt x="1360375" y="196140"/>
                    <a:pt x="1340360" y="216155"/>
                    <a:pt x="1315671" y="216155"/>
                  </a:cubicBezTo>
                  <a:lnTo>
                    <a:pt x="44704" y="216155"/>
                  </a:lnTo>
                  <a:cubicBezTo>
                    <a:pt x="20015" y="216155"/>
                    <a:pt x="0" y="196140"/>
                    <a:pt x="0" y="171451"/>
                  </a:cubicBezTo>
                  <a:lnTo>
                    <a:pt x="0" y="44704"/>
                  </a:lnTo>
                  <a:cubicBezTo>
                    <a:pt x="0" y="20015"/>
                    <a:pt x="20015" y="0"/>
                    <a:pt x="44704" y="0"/>
                  </a:cubicBezTo>
                  <a:close/>
                </a:path>
              </a:pathLst>
            </a:custGeom>
            <a:solidFill>
              <a:srgbClr val="333372"/>
            </a:solidFill>
          </p:spPr>
          <p:txBody>
            <a:bodyPr/>
            <a:lstStyle/>
            <a:p>
              <a:endParaRPr lang="en-US"/>
            </a:p>
          </p:txBody>
        </p:sp>
        <p:sp>
          <p:nvSpPr>
            <p:cNvPr id="32" name="TextBox 32"/>
            <p:cNvSpPr txBox="1"/>
            <p:nvPr/>
          </p:nvSpPr>
          <p:spPr>
            <a:xfrm>
              <a:off x="0" y="-38100"/>
              <a:ext cx="1360375" cy="254255"/>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22</a:t>
            </a:r>
          </a:p>
        </p:txBody>
      </p:sp>
      <p:sp>
        <p:nvSpPr>
          <p:cNvPr id="34" name="TextBox 34"/>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1</a:t>
            </a:r>
          </a:p>
        </p:txBody>
      </p:sp>
      <p:sp>
        <p:nvSpPr>
          <p:cNvPr id="35" name="TextBox 35"/>
          <p:cNvSpPr txBox="1"/>
          <p:nvPr/>
        </p:nvSpPr>
        <p:spPr>
          <a:xfrm>
            <a:off x="1352028" y="8061503"/>
            <a:ext cx="4698179" cy="579120"/>
          </a:xfrm>
          <a:prstGeom prst="rect">
            <a:avLst/>
          </a:prstGeom>
        </p:spPr>
        <p:txBody>
          <a:bodyPr lIns="0" tIns="0" rIns="0" bIns="0" rtlCol="0" anchor="t">
            <a:spAutoFit/>
          </a:bodyPr>
          <a:lstStyle/>
          <a:p>
            <a:pPr algn="ctr">
              <a:lnSpc>
                <a:spcPts val="2310"/>
              </a:lnSpc>
            </a:pPr>
            <a:r>
              <a:rPr lang="en-US" sz="2100" b="1">
                <a:solidFill>
                  <a:srgbClr val="FFFFFF"/>
                </a:solidFill>
                <a:latin typeface="Montserrat Bold"/>
                <a:ea typeface="Montserrat Bold"/>
                <a:cs typeface="Montserrat Bold"/>
                <a:sym typeface="Montserrat Bold"/>
              </a:rPr>
              <a:t>A. </a:t>
            </a:r>
          </a:p>
          <a:p>
            <a:pPr algn="ctr">
              <a:lnSpc>
                <a:spcPts val="2310"/>
              </a:lnSpc>
            </a:pPr>
            <a:r>
              <a:rPr lang="en-US" sz="2100" b="1">
                <a:solidFill>
                  <a:srgbClr val="FFFFFF"/>
                </a:solidFill>
                <a:latin typeface="Montserrat Bold"/>
                <a:ea typeface="Montserrat Bold"/>
                <a:cs typeface="Montserrat Bold"/>
                <a:sym typeface="Montserrat Bold"/>
              </a:rPr>
              <a:t>GRETA GERWIG</a:t>
            </a:r>
          </a:p>
        </p:txBody>
      </p:sp>
      <p:sp>
        <p:nvSpPr>
          <p:cNvPr id="36" name="TextBox 36"/>
          <p:cNvSpPr txBox="1"/>
          <p:nvPr/>
        </p:nvSpPr>
        <p:spPr>
          <a:xfrm>
            <a:off x="6794911" y="8061503"/>
            <a:ext cx="4698179" cy="579120"/>
          </a:xfrm>
          <a:prstGeom prst="rect">
            <a:avLst/>
          </a:prstGeom>
        </p:spPr>
        <p:txBody>
          <a:bodyPr lIns="0" tIns="0" rIns="0" bIns="0" rtlCol="0" anchor="t">
            <a:spAutoFit/>
          </a:bodyPr>
          <a:lstStyle/>
          <a:p>
            <a:pPr algn="ctr">
              <a:lnSpc>
                <a:spcPts val="2310"/>
              </a:lnSpc>
            </a:pPr>
            <a:r>
              <a:rPr lang="en-US" sz="2100" b="1">
                <a:solidFill>
                  <a:srgbClr val="FFFFFF"/>
                </a:solidFill>
                <a:latin typeface="Montserrat Bold"/>
                <a:ea typeface="Montserrat Bold"/>
                <a:cs typeface="Montserrat Bold"/>
                <a:sym typeface="Montserrat Bold"/>
              </a:rPr>
              <a:t>B. </a:t>
            </a:r>
          </a:p>
          <a:p>
            <a:pPr algn="ctr">
              <a:lnSpc>
                <a:spcPts val="2310"/>
              </a:lnSpc>
            </a:pPr>
            <a:r>
              <a:rPr lang="en-US" sz="2100" b="1">
                <a:solidFill>
                  <a:srgbClr val="FFFFFF"/>
                </a:solidFill>
                <a:latin typeface="Montserrat Bold"/>
                <a:ea typeface="Montserrat Bold"/>
                <a:cs typeface="Montserrat Bold"/>
                <a:sym typeface="Montserrat Bold"/>
              </a:rPr>
              <a:t>PATTY JENKINS</a:t>
            </a:r>
          </a:p>
        </p:txBody>
      </p:sp>
      <p:sp>
        <p:nvSpPr>
          <p:cNvPr id="37" name="TextBox 37"/>
          <p:cNvSpPr txBox="1"/>
          <p:nvPr/>
        </p:nvSpPr>
        <p:spPr>
          <a:xfrm>
            <a:off x="12264614" y="8061503"/>
            <a:ext cx="4698179" cy="579120"/>
          </a:xfrm>
          <a:prstGeom prst="rect">
            <a:avLst/>
          </a:prstGeom>
        </p:spPr>
        <p:txBody>
          <a:bodyPr lIns="0" tIns="0" rIns="0" bIns="0" rtlCol="0" anchor="t">
            <a:spAutoFit/>
          </a:bodyPr>
          <a:lstStyle/>
          <a:p>
            <a:pPr algn="ctr">
              <a:lnSpc>
                <a:spcPts val="2310"/>
              </a:lnSpc>
            </a:pPr>
            <a:r>
              <a:rPr lang="en-US" sz="2100" b="1">
                <a:solidFill>
                  <a:srgbClr val="FFFFFF"/>
                </a:solidFill>
                <a:latin typeface="Montserrat Bold"/>
                <a:ea typeface="Montserrat Bold"/>
                <a:cs typeface="Montserrat Bold"/>
                <a:sym typeface="Montserrat Bold"/>
              </a:rPr>
              <a:t>C. </a:t>
            </a:r>
          </a:p>
          <a:p>
            <a:pPr algn="ctr">
              <a:lnSpc>
                <a:spcPts val="2310"/>
              </a:lnSpc>
            </a:pPr>
            <a:r>
              <a:rPr lang="en-US" sz="2100" b="1">
                <a:solidFill>
                  <a:srgbClr val="FFFFFF"/>
                </a:solidFill>
                <a:latin typeface="Montserrat Bold"/>
                <a:ea typeface="Montserrat Bold"/>
                <a:cs typeface="Montserrat Bold"/>
                <a:sym typeface="Montserrat Bold"/>
              </a:rPr>
              <a:t>EMERALD FENNELL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54222" y="413478"/>
            <a:ext cx="17579555" cy="778185"/>
            <a:chOff x="0" y="0"/>
            <a:chExt cx="23439407" cy="1037580"/>
          </a:xfrm>
        </p:grpSpPr>
        <p:sp>
          <p:nvSpPr>
            <p:cNvPr id="3" name="Freeform 3"/>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4" name="Freeform 4"/>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a:off x="10265232" y="1852374"/>
            <a:ext cx="6609997" cy="7405926"/>
            <a:chOff x="0" y="0"/>
            <a:chExt cx="1740904" cy="1950532"/>
          </a:xfrm>
        </p:grpSpPr>
        <p:sp>
          <p:nvSpPr>
            <p:cNvPr id="6" name="Freeform 6"/>
            <p:cNvSpPr/>
            <p:nvPr/>
          </p:nvSpPr>
          <p:spPr>
            <a:xfrm>
              <a:off x="0" y="0"/>
              <a:ext cx="1740905" cy="1950532"/>
            </a:xfrm>
            <a:custGeom>
              <a:avLst/>
              <a:gdLst/>
              <a:ahLst/>
              <a:cxnLst/>
              <a:rect l="l" t="t" r="r" b="b"/>
              <a:pathLst>
                <a:path w="1740905" h="1950532">
                  <a:moveTo>
                    <a:pt x="50363" y="0"/>
                  </a:moveTo>
                  <a:lnTo>
                    <a:pt x="1690541" y="0"/>
                  </a:lnTo>
                  <a:cubicBezTo>
                    <a:pt x="1703898" y="0"/>
                    <a:pt x="1716708" y="5306"/>
                    <a:pt x="1726154" y="14751"/>
                  </a:cubicBezTo>
                  <a:cubicBezTo>
                    <a:pt x="1735599" y="24196"/>
                    <a:pt x="1740905" y="37006"/>
                    <a:pt x="1740905" y="50363"/>
                  </a:cubicBezTo>
                  <a:lnTo>
                    <a:pt x="1740905" y="1900168"/>
                  </a:lnTo>
                  <a:cubicBezTo>
                    <a:pt x="1740905" y="1913526"/>
                    <a:pt x="1735599" y="1926336"/>
                    <a:pt x="1726154" y="1935781"/>
                  </a:cubicBezTo>
                  <a:cubicBezTo>
                    <a:pt x="1716708" y="1945226"/>
                    <a:pt x="1703898" y="1950532"/>
                    <a:pt x="1690541" y="1950532"/>
                  </a:cubicBezTo>
                  <a:lnTo>
                    <a:pt x="50363" y="1950532"/>
                  </a:lnTo>
                  <a:cubicBezTo>
                    <a:pt x="37006" y="1950532"/>
                    <a:pt x="24196" y="1945226"/>
                    <a:pt x="14751" y="1935781"/>
                  </a:cubicBezTo>
                  <a:cubicBezTo>
                    <a:pt x="5306" y="1926336"/>
                    <a:pt x="0" y="1913526"/>
                    <a:pt x="0" y="1900168"/>
                  </a:cubicBezTo>
                  <a:lnTo>
                    <a:pt x="0" y="50363"/>
                  </a:lnTo>
                  <a:cubicBezTo>
                    <a:pt x="0" y="37006"/>
                    <a:pt x="5306" y="24196"/>
                    <a:pt x="14751" y="14751"/>
                  </a:cubicBezTo>
                  <a:cubicBezTo>
                    <a:pt x="24196" y="5306"/>
                    <a:pt x="37006" y="0"/>
                    <a:pt x="50363" y="0"/>
                  </a:cubicBezTo>
                  <a:close/>
                </a:path>
              </a:pathLst>
            </a:custGeom>
            <a:solidFill>
              <a:srgbClr val="FFFFFF"/>
            </a:solidFill>
          </p:spPr>
          <p:txBody>
            <a:bodyPr/>
            <a:lstStyle/>
            <a:p>
              <a:endParaRPr lang="en-US"/>
            </a:p>
          </p:txBody>
        </p:sp>
        <p:sp>
          <p:nvSpPr>
            <p:cNvPr id="7" name="TextBox 7"/>
            <p:cNvSpPr txBox="1"/>
            <p:nvPr/>
          </p:nvSpPr>
          <p:spPr>
            <a:xfrm>
              <a:off x="0" y="-38100"/>
              <a:ext cx="1740904" cy="198863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925358" y="2474467"/>
            <a:ext cx="5335162" cy="5150163"/>
            <a:chOff x="0" y="0"/>
            <a:chExt cx="908027" cy="876541"/>
          </a:xfrm>
        </p:grpSpPr>
        <p:sp>
          <p:nvSpPr>
            <p:cNvPr id="9" name="Freeform 9"/>
            <p:cNvSpPr/>
            <p:nvPr/>
          </p:nvSpPr>
          <p:spPr>
            <a:xfrm>
              <a:off x="0" y="0"/>
              <a:ext cx="908027" cy="876541"/>
            </a:xfrm>
            <a:custGeom>
              <a:avLst/>
              <a:gdLst/>
              <a:ahLst/>
              <a:cxnLst/>
              <a:rect l="l" t="t" r="r" b="b"/>
              <a:pathLst>
                <a:path w="908027" h="876541">
                  <a:moveTo>
                    <a:pt x="0" y="0"/>
                  </a:moveTo>
                  <a:lnTo>
                    <a:pt x="908027" y="0"/>
                  </a:lnTo>
                  <a:lnTo>
                    <a:pt x="908027" y="876541"/>
                  </a:lnTo>
                  <a:lnTo>
                    <a:pt x="0" y="876541"/>
                  </a:lnTo>
                  <a:close/>
                </a:path>
              </a:pathLst>
            </a:custGeom>
            <a:blipFill>
              <a:blip r:embed="rId4"/>
              <a:stretch>
                <a:fillRect t="-1715" b="-1715"/>
              </a:stretch>
            </a:blipFill>
          </p:spPr>
          <p:txBody>
            <a:bodyPr/>
            <a:lstStyle/>
            <a:p>
              <a:endParaRPr lang="en-US"/>
            </a:p>
          </p:txBody>
        </p:sp>
      </p:grpSp>
      <p:grpSp>
        <p:nvGrpSpPr>
          <p:cNvPr id="10" name="Group 10"/>
          <p:cNvGrpSpPr/>
          <p:nvPr/>
        </p:nvGrpSpPr>
        <p:grpSpPr>
          <a:xfrm>
            <a:off x="0" y="9334993"/>
            <a:ext cx="2748624" cy="562894"/>
            <a:chOff x="0" y="0"/>
            <a:chExt cx="1113833" cy="228103"/>
          </a:xfrm>
        </p:grpSpPr>
        <p:sp>
          <p:nvSpPr>
            <p:cNvPr id="11" name="Freeform 11"/>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12" name="TextBox 12"/>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0950663" y="7862323"/>
            <a:ext cx="5309857" cy="742971"/>
            <a:chOff x="0" y="0"/>
            <a:chExt cx="1544815" cy="216155"/>
          </a:xfrm>
        </p:grpSpPr>
        <p:sp>
          <p:nvSpPr>
            <p:cNvPr id="14" name="Freeform 14"/>
            <p:cNvSpPr/>
            <p:nvPr/>
          </p:nvSpPr>
          <p:spPr>
            <a:xfrm>
              <a:off x="0" y="0"/>
              <a:ext cx="1544815" cy="216155"/>
            </a:xfrm>
            <a:custGeom>
              <a:avLst/>
              <a:gdLst/>
              <a:ahLst/>
              <a:cxnLst/>
              <a:rect l="l" t="t" r="r" b="b"/>
              <a:pathLst>
                <a:path w="1544815" h="216155">
                  <a:moveTo>
                    <a:pt x="39367" y="0"/>
                  </a:moveTo>
                  <a:lnTo>
                    <a:pt x="1505449" y="0"/>
                  </a:lnTo>
                  <a:cubicBezTo>
                    <a:pt x="1515889" y="0"/>
                    <a:pt x="1525903" y="4148"/>
                    <a:pt x="1533285" y="11530"/>
                  </a:cubicBezTo>
                  <a:cubicBezTo>
                    <a:pt x="1540668" y="18913"/>
                    <a:pt x="1544815" y="28926"/>
                    <a:pt x="1544815" y="39367"/>
                  </a:cubicBezTo>
                  <a:lnTo>
                    <a:pt x="1544815" y="176788"/>
                  </a:lnTo>
                  <a:cubicBezTo>
                    <a:pt x="1544815" y="187229"/>
                    <a:pt x="1540668" y="197242"/>
                    <a:pt x="1533285" y="204625"/>
                  </a:cubicBezTo>
                  <a:cubicBezTo>
                    <a:pt x="1525903" y="212008"/>
                    <a:pt x="1515889" y="216155"/>
                    <a:pt x="1505449" y="216155"/>
                  </a:cubicBezTo>
                  <a:lnTo>
                    <a:pt x="39367" y="216155"/>
                  </a:lnTo>
                  <a:cubicBezTo>
                    <a:pt x="28926" y="216155"/>
                    <a:pt x="18913" y="212008"/>
                    <a:pt x="11530" y="204625"/>
                  </a:cubicBezTo>
                  <a:cubicBezTo>
                    <a:pt x="4148" y="197242"/>
                    <a:pt x="0" y="187229"/>
                    <a:pt x="0" y="176788"/>
                  </a:cubicBezTo>
                  <a:lnTo>
                    <a:pt x="0" y="39367"/>
                  </a:lnTo>
                  <a:cubicBezTo>
                    <a:pt x="0" y="28926"/>
                    <a:pt x="4148" y="18913"/>
                    <a:pt x="11530" y="11530"/>
                  </a:cubicBezTo>
                  <a:cubicBezTo>
                    <a:pt x="18913" y="4148"/>
                    <a:pt x="28926" y="0"/>
                    <a:pt x="39367" y="0"/>
                  </a:cubicBezTo>
                  <a:close/>
                </a:path>
              </a:pathLst>
            </a:custGeom>
            <a:solidFill>
              <a:srgbClr val="333372"/>
            </a:solidFill>
          </p:spPr>
          <p:txBody>
            <a:bodyPr/>
            <a:lstStyle/>
            <a:p>
              <a:endParaRPr lang="en-US"/>
            </a:p>
          </p:txBody>
        </p:sp>
        <p:sp>
          <p:nvSpPr>
            <p:cNvPr id="15" name="TextBox 15"/>
            <p:cNvSpPr txBox="1"/>
            <p:nvPr/>
          </p:nvSpPr>
          <p:spPr>
            <a:xfrm>
              <a:off x="0" y="-38100"/>
              <a:ext cx="1544815" cy="25425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2821162" y="1855195"/>
            <a:ext cx="4810195" cy="1349608"/>
            <a:chOff x="0" y="0"/>
            <a:chExt cx="1266883" cy="355452"/>
          </a:xfrm>
        </p:grpSpPr>
        <p:sp>
          <p:nvSpPr>
            <p:cNvPr id="17" name="Freeform 17"/>
            <p:cNvSpPr/>
            <p:nvPr/>
          </p:nvSpPr>
          <p:spPr>
            <a:xfrm>
              <a:off x="0" y="0"/>
              <a:ext cx="1266883" cy="355452"/>
            </a:xfrm>
            <a:custGeom>
              <a:avLst/>
              <a:gdLst/>
              <a:ahLst/>
              <a:cxnLst/>
              <a:rect l="l" t="t" r="r" b="b"/>
              <a:pathLst>
                <a:path w="1266883" h="355452">
                  <a:moveTo>
                    <a:pt x="69208" y="0"/>
                  </a:moveTo>
                  <a:lnTo>
                    <a:pt x="1197675" y="0"/>
                  </a:lnTo>
                  <a:cubicBezTo>
                    <a:pt x="1216030" y="0"/>
                    <a:pt x="1233633" y="7292"/>
                    <a:pt x="1246612" y="20270"/>
                  </a:cubicBezTo>
                  <a:cubicBezTo>
                    <a:pt x="1259591" y="33249"/>
                    <a:pt x="1266883" y="50853"/>
                    <a:pt x="1266883" y="69208"/>
                  </a:cubicBezTo>
                  <a:lnTo>
                    <a:pt x="1266883" y="286245"/>
                  </a:lnTo>
                  <a:cubicBezTo>
                    <a:pt x="1266883" y="324467"/>
                    <a:pt x="1235897" y="355452"/>
                    <a:pt x="1197675" y="355452"/>
                  </a:cubicBezTo>
                  <a:lnTo>
                    <a:pt x="69208" y="355452"/>
                  </a:lnTo>
                  <a:cubicBezTo>
                    <a:pt x="50853" y="355452"/>
                    <a:pt x="33249" y="348161"/>
                    <a:pt x="20270" y="335182"/>
                  </a:cubicBezTo>
                  <a:cubicBezTo>
                    <a:pt x="7292" y="322203"/>
                    <a:pt x="0" y="304600"/>
                    <a:pt x="0" y="286245"/>
                  </a:cubicBezTo>
                  <a:lnTo>
                    <a:pt x="0" y="69208"/>
                  </a:lnTo>
                  <a:cubicBezTo>
                    <a:pt x="0" y="50853"/>
                    <a:pt x="7292" y="33249"/>
                    <a:pt x="20270" y="20270"/>
                  </a:cubicBezTo>
                  <a:cubicBezTo>
                    <a:pt x="33249" y="7292"/>
                    <a:pt x="50853" y="0"/>
                    <a:pt x="69208" y="0"/>
                  </a:cubicBezTo>
                  <a:close/>
                </a:path>
              </a:pathLst>
            </a:custGeom>
            <a:solidFill>
              <a:srgbClr val="333372"/>
            </a:solidFill>
          </p:spPr>
          <p:txBody>
            <a:bodyPr/>
            <a:lstStyle/>
            <a:p>
              <a:endParaRPr lang="en-US"/>
            </a:p>
          </p:txBody>
        </p:sp>
        <p:sp>
          <p:nvSpPr>
            <p:cNvPr id="18" name="TextBox 18"/>
            <p:cNvSpPr txBox="1"/>
            <p:nvPr/>
          </p:nvSpPr>
          <p:spPr>
            <a:xfrm>
              <a:off x="0" y="-38100"/>
              <a:ext cx="1266883" cy="393552"/>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2004095" y="2284798"/>
            <a:ext cx="7216427" cy="470535"/>
          </a:xfrm>
          <a:prstGeom prst="rect">
            <a:avLst/>
          </a:prstGeom>
        </p:spPr>
        <p:txBody>
          <a:bodyPr lIns="0" tIns="0" rIns="0" bIns="0" rtlCol="0" anchor="t">
            <a:spAutoFit/>
          </a:bodyPr>
          <a:lstStyle/>
          <a:p>
            <a:pPr algn="ctr">
              <a:lnSpc>
                <a:spcPts val="3630"/>
              </a:lnSpc>
            </a:pPr>
            <a:r>
              <a:rPr lang="en-US" sz="3300" b="1">
                <a:solidFill>
                  <a:srgbClr val="FFFFFF"/>
                </a:solidFill>
                <a:latin typeface="Montserrat Bold"/>
                <a:ea typeface="Montserrat Bold"/>
                <a:cs typeface="Montserrat Bold"/>
                <a:sym typeface="Montserrat Bold"/>
              </a:rPr>
              <a:t>ANSWER</a:t>
            </a:r>
          </a:p>
        </p:txBody>
      </p:sp>
      <p:grpSp>
        <p:nvGrpSpPr>
          <p:cNvPr id="20" name="Group 20"/>
          <p:cNvGrpSpPr/>
          <p:nvPr/>
        </p:nvGrpSpPr>
        <p:grpSpPr>
          <a:xfrm>
            <a:off x="1412772" y="3868335"/>
            <a:ext cx="7807750" cy="5225885"/>
            <a:chOff x="0" y="0"/>
            <a:chExt cx="2056362" cy="1376365"/>
          </a:xfrm>
        </p:grpSpPr>
        <p:sp>
          <p:nvSpPr>
            <p:cNvPr id="21" name="Freeform 21"/>
            <p:cNvSpPr/>
            <p:nvPr/>
          </p:nvSpPr>
          <p:spPr>
            <a:xfrm>
              <a:off x="0" y="0"/>
              <a:ext cx="2056362" cy="1376365"/>
            </a:xfrm>
            <a:custGeom>
              <a:avLst/>
              <a:gdLst/>
              <a:ahLst/>
              <a:cxnLst/>
              <a:rect l="l" t="t" r="r" b="b"/>
              <a:pathLst>
                <a:path w="2056362" h="1376365">
                  <a:moveTo>
                    <a:pt x="42637" y="0"/>
                  </a:moveTo>
                  <a:lnTo>
                    <a:pt x="2013725" y="0"/>
                  </a:lnTo>
                  <a:cubicBezTo>
                    <a:pt x="2037273" y="0"/>
                    <a:pt x="2056362" y="19089"/>
                    <a:pt x="2056362" y="42637"/>
                  </a:cubicBezTo>
                  <a:lnTo>
                    <a:pt x="2056362" y="1333727"/>
                  </a:lnTo>
                  <a:cubicBezTo>
                    <a:pt x="2056362" y="1357275"/>
                    <a:pt x="2037273" y="1376365"/>
                    <a:pt x="2013725" y="1376365"/>
                  </a:cubicBezTo>
                  <a:lnTo>
                    <a:pt x="42637" y="1376365"/>
                  </a:lnTo>
                  <a:cubicBezTo>
                    <a:pt x="19089" y="1376365"/>
                    <a:pt x="0" y="1357275"/>
                    <a:pt x="0" y="1333727"/>
                  </a:cubicBezTo>
                  <a:lnTo>
                    <a:pt x="0" y="42637"/>
                  </a:lnTo>
                  <a:cubicBezTo>
                    <a:pt x="0" y="19089"/>
                    <a:pt x="19089" y="0"/>
                    <a:pt x="42637" y="0"/>
                  </a:cubicBezTo>
                  <a:close/>
                </a:path>
              </a:pathLst>
            </a:custGeom>
            <a:solidFill>
              <a:srgbClr val="FFFFFF"/>
            </a:solidFill>
          </p:spPr>
          <p:txBody>
            <a:bodyPr/>
            <a:lstStyle/>
            <a:p>
              <a:endParaRPr lang="en-US"/>
            </a:p>
          </p:txBody>
        </p:sp>
        <p:sp>
          <p:nvSpPr>
            <p:cNvPr id="22" name="TextBox 22"/>
            <p:cNvSpPr txBox="1"/>
            <p:nvPr/>
          </p:nvSpPr>
          <p:spPr>
            <a:xfrm>
              <a:off x="0" y="-38100"/>
              <a:ext cx="2056362" cy="1414465"/>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3668228" y="2157577"/>
            <a:ext cx="750485" cy="75048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8C7"/>
            </a:soli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499"/>
                </a:lnSpc>
              </a:pPr>
              <a:r>
                <a:rPr lang="en-US" sz="2499" b="1">
                  <a:solidFill>
                    <a:srgbClr val="FFFFFF"/>
                  </a:solidFill>
                  <a:latin typeface="Montserrat Bold"/>
                  <a:ea typeface="Montserrat Bold"/>
                  <a:cs typeface="Montserrat Bold"/>
                  <a:sym typeface="Montserrat Bold"/>
                </a:rPr>
                <a:t>4</a:t>
              </a:r>
            </a:p>
          </p:txBody>
        </p:sp>
      </p:grpSp>
      <p:sp>
        <p:nvSpPr>
          <p:cNvPr id="26" name="TextBox 26"/>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23</a:t>
            </a:r>
          </a:p>
        </p:txBody>
      </p:sp>
      <p:sp>
        <p:nvSpPr>
          <p:cNvPr id="27" name="TextBox 27"/>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1</a:t>
            </a:r>
          </a:p>
        </p:txBody>
      </p:sp>
      <p:sp>
        <p:nvSpPr>
          <p:cNvPr id="28" name="TextBox 28"/>
          <p:cNvSpPr txBox="1"/>
          <p:nvPr/>
        </p:nvSpPr>
        <p:spPr>
          <a:xfrm>
            <a:off x="10925358" y="7943900"/>
            <a:ext cx="5335162" cy="579120"/>
          </a:xfrm>
          <a:prstGeom prst="rect">
            <a:avLst/>
          </a:prstGeom>
        </p:spPr>
        <p:txBody>
          <a:bodyPr lIns="0" tIns="0" rIns="0" bIns="0" rtlCol="0" anchor="t">
            <a:spAutoFit/>
          </a:bodyPr>
          <a:lstStyle/>
          <a:p>
            <a:pPr algn="ctr">
              <a:lnSpc>
                <a:spcPts val="2310"/>
              </a:lnSpc>
            </a:pPr>
            <a:r>
              <a:rPr lang="en-US" sz="2100" b="1">
                <a:solidFill>
                  <a:srgbClr val="FFFFFF"/>
                </a:solidFill>
                <a:latin typeface="Montserrat Bold"/>
                <a:ea typeface="Montserrat Bold"/>
                <a:cs typeface="Montserrat Bold"/>
                <a:sym typeface="Montserrat Bold"/>
              </a:rPr>
              <a:t>A. </a:t>
            </a:r>
          </a:p>
          <a:p>
            <a:pPr algn="ctr">
              <a:lnSpc>
                <a:spcPts val="2310"/>
              </a:lnSpc>
            </a:pPr>
            <a:r>
              <a:rPr lang="en-US" sz="2100" b="1">
                <a:solidFill>
                  <a:srgbClr val="FFFFFF"/>
                </a:solidFill>
                <a:latin typeface="Montserrat Bold"/>
                <a:ea typeface="Montserrat Bold"/>
                <a:cs typeface="Montserrat Bold"/>
                <a:sym typeface="Montserrat Bold"/>
              </a:rPr>
              <a:t>GRETA GERWIG</a:t>
            </a:r>
          </a:p>
        </p:txBody>
      </p:sp>
      <p:sp>
        <p:nvSpPr>
          <p:cNvPr id="29" name="TextBox 29"/>
          <p:cNvSpPr txBox="1"/>
          <p:nvPr/>
        </p:nvSpPr>
        <p:spPr>
          <a:xfrm>
            <a:off x="2073481" y="4432964"/>
            <a:ext cx="6486331" cy="616585"/>
          </a:xfrm>
          <a:prstGeom prst="rect">
            <a:avLst/>
          </a:prstGeom>
        </p:spPr>
        <p:txBody>
          <a:bodyPr lIns="0" tIns="0" rIns="0" bIns="0" rtlCol="0" anchor="t">
            <a:spAutoFit/>
          </a:bodyPr>
          <a:lstStyle/>
          <a:p>
            <a:pPr algn="ctr">
              <a:lnSpc>
                <a:spcPts val="4730"/>
              </a:lnSpc>
            </a:pPr>
            <a:r>
              <a:rPr lang="en-US" sz="4300" b="1">
                <a:solidFill>
                  <a:srgbClr val="00A1A5"/>
                </a:solidFill>
                <a:latin typeface="Montserrat Bold"/>
                <a:ea typeface="Montserrat Bold"/>
                <a:cs typeface="Montserrat Bold"/>
                <a:sym typeface="Montserrat Bold"/>
              </a:rPr>
              <a:t>A. Greta Gerwig</a:t>
            </a:r>
          </a:p>
        </p:txBody>
      </p:sp>
      <p:sp>
        <p:nvSpPr>
          <p:cNvPr id="30" name="TextBox 30"/>
          <p:cNvSpPr txBox="1"/>
          <p:nvPr/>
        </p:nvSpPr>
        <p:spPr>
          <a:xfrm>
            <a:off x="1677753" y="5445513"/>
            <a:ext cx="7303165" cy="3094990"/>
          </a:xfrm>
          <a:prstGeom prst="rect">
            <a:avLst/>
          </a:prstGeom>
        </p:spPr>
        <p:txBody>
          <a:bodyPr lIns="0" tIns="0" rIns="0" bIns="0" rtlCol="0" anchor="t">
            <a:spAutoFit/>
          </a:bodyPr>
          <a:lstStyle/>
          <a:p>
            <a:pPr algn="ctr">
              <a:lnSpc>
                <a:spcPts val="4070"/>
              </a:lnSpc>
            </a:pPr>
            <a:r>
              <a:rPr lang="en-US" sz="3700" b="1">
                <a:solidFill>
                  <a:srgbClr val="000000"/>
                </a:solidFill>
                <a:latin typeface="Montserrat Bold"/>
                <a:ea typeface="Montserrat Bold"/>
                <a:cs typeface="Montserrat Bold"/>
                <a:sym typeface="Montserrat Bold"/>
              </a:rPr>
              <a:t>Why it matters: </a:t>
            </a:r>
            <a:r>
              <a:rPr lang="en-US" sz="3700">
                <a:solidFill>
                  <a:srgbClr val="000000"/>
                </a:solidFill>
                <a:latin typeface="Montserrat"/>
                <a:ea typeface="Montserrat"/>
                <a:cs typeface="Montserrat"/>
                <a:sym typeface="Montserrat"/>
              </a:rPr>
              <a:t>Barbie became a global phenomenon and sparked discussions about gender roles, representation, and empowerment in mainstream media.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462885"/>
          </a:xfrm>
          <a:custGeom>
            <a:avLst/>
            <a:gdLst/>
            <a:ahLst/>
            <a:cxnLst/>
            <a:rect l="l" t="t" r="r" b="b"/>
            <a:pathLst>
              <a:path w="18288000" h="10462885">
                <a:moveTo>
                  <a:pt x="0" y="0"/>
                </a:moveTo>
                <a:lnTo>
                  <a:pt x="18288000" y="0"/>
                </a:lnTo>
                <a:lnTo>
                  <a:pt x="18288000" y="10462885"/>
                </a:lnTo>
                <a:lnTo>
                  <a:pt x="0" y="10462885"/>
                </a:lnTo>
                <a:lnTo>
                  <a:pt x="0" y="0"/>
                </a:lnTo>
                <a:close/>
              </a:path>
            </a:pathLst>
          </a:custGeom>
          <a:blipFill>
            <a:blip r:embed="rId2">
              <a:alphaModFix amt="72000"/>
            </a:blip>
            <a:stretch>
              <a:fillRect l="-43730" r="-27690"/>
            </a:stretch>
          </a:blipFill>
        </p:spPr>
        <p:txBody>
          <a:bodyPr/>
          <a:lstStyle/>
          <a:p>
            <a:endParaRPr lang="en-US"/>
          </a:p>
        </p:txBody>
      </p:sp>
      <p:grpSp>
        <p:nvGrpSpPr>
          <p:cNvPr id="3" name="Group 3"/>
          <p:cNvGrpSpPr/>
          <p:nvPr/>
        </p:nvGrpSpPr>
        <p:grpSpPr>
          <a:xfrm>
            <a:off x="3590835" y="2407335"/>
            <a:ext cx="11106330" cy="1258773"/>
            <a:chOff x="0" y="0"/>
            <a:chExt cx="2925124" cy="331529"/>
          </a:xfrm>
        </p:grpSpPr>
        <p:sp>
          <p:nvSpPr>
            <p:cNvPr id="4" name="Freeform 4"/>
            <p:cNvSpPr/>
            <p:nvPr/>
          </p:nvSpPr>
          <p:spPr>
            <a:xfrm>
              <a:off x="0" y="0"/>
              <a:ext cx="2925124" cy="331529"/>
            </a:xfrm>
            <a:custGeom>
              <a:avLst/>
              <a:gdLst/>
              <a:ahLst/>
              <a:cxnLst/>
              <a:rect l="l" t="t" r="r" b="b"/>
              <a:pathLst>
                <a:path w="2925124" h="331529">
                  <a:moveTo>
                    <a:pt x="29974" y="0"/>
                  </a:moveTo>
                  <a:lnTo>
                    <a:pt x="2895150" y="0"/>
                  </a:lnTo>
                  <a:cubicBezTo>
                    <a:pt x="2903100" y="0"/>
                    <a:pt x="2910724" y="3158"/>
                    <a:pt x="2916345" y="8779"/>
                  </a:cubicBezTo>
                  <a:cubicBezTo>
                    <a:pt x="2921966" y="14400"/>
                    <a:pt x="2925124" y="22024"/>
                    <a:pt x="2925124" y="29974"/>
                  </a:cubicBezTo>
                  <a:lnTo>
                    <a:pt x="2925124" y="301555"/>
                  </a:lnTo>
                  <a:cubicBezTo>
                    <a:pt x="2925124" y="309504"/>
                    <a:pt x="2921966" y="317128"/>
                    <a:pt x="2916345" y="322750"/>
                  </a:cubicBezTo>
                  <a:cubicBezTo>
                    <a:pt x="2910724" y="328371"/>
                    <a:pt x="2903100" y="331529"/>
                    <a:pt x="2895150" y="331529"/>
                  </a:cubicBezTo>
                  <a:lnTo>
                    <a:pt x="29974" y="331529"/>
                  </a:lnTo>
                  <a:cubicBezTo>
                    <a:pt x="13420" y="331529"/>
                    <a:pt x="0" y="318109"/>
                    <a:pt x="0" y="301555"/>
                  </a:cubicBezTo>
                  <a:lnTo>
                    <a:pt x="0" y="29974"/>
                  </a:lnTo>
                  <a:cubicBezTo>
                    <a:pt x="0" y="22024"/>
                    <a:pt x="3158" y="14400"/>
                    <a:pt x="8779" y="8779"/>
                  </a:cubicBezTo>
                  <a:cubicBezTo>
                    <a:pt x="14400" y="3158"/>
                    <a:pt x="22024" y="0"/>
                    <a:pt x="29974" y="0"/>
                  </a:cubicBezTo>
                  <a:close/>
                </a:path>
              </a:pathLst>
            </a:custGeom>
            <a:solidFill>
              <a:srgbClr val="333372"/>
            </a:solidFill>
          </p:spPr>
          <p:txBody>
            <a:bodyPr/>
            <a:lstStyle/>
            <a:p>
              <a:endParaRPr lang="en-US"/>
            </a:p>
          </p:txBody>
        </p:sp>
        <p:sp>
          <p:nvSpPr>
            <p:cNvPr id="5" name="TextBox 5"/>
            <p:cNvSpPr txBox="1"/>
            <p:nvPr/>
          </p:nvSpPr>
          <p:spPr>
            <a:xfrm>
              <a:off x="0" y="-38100"/>
              <a:ext cx="2925124" cy="36962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54222" y="413478"/>
            <a:ext cx="17579555" cy="778185"/>
            <a:chOff x="0" y="0"/>
            <a:chExt cx="23439407" cy="1037580"/>
          </a:xfrm>
        </p:grpSpPr>
        <p:sp>
          <p:nvSpPr>
            <p:cNvPr id="7" name="Freeform 7"/>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3"/>
              <a:stretch>
                <a:fillRect/>
              </a:stretch>
            </a:blipFill>
          </p:spPr>
          <p:txBody>
            <a:bodyPr/>
            <a:lstStyle/>
            <a:p>
              <a:endParaRPr lang="en-US"/>
            </a:p>
          </p:txBody>
        </p:sp>
        <p:sp>
          <p:nvSpPr>
            <p:cNvPr id="8" name="Freeform 8"/>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4"/>
              <a:stretch>
                <a:fillRect/>
              </a:stretch>
            </a:blipFill>
          </p:spPr>
          <p:txBody>
            <a:bodyPr/>
            <a:lstStyle/>
            <a:p>
              <a:endParaRPr lang="en-US"/>
            </a:p>
          </p:txBody>
        </p:sp>
      </p:grpSp>
      <p:grpSp>
        <p:nvGrpSpPr>
          <p:cNvPr id="9" name="Group 9"/>
          <p:cNvGrpSpPr/>
          <p:nvPr/>
        </p:nvGrpSpPr>
        <p:grpSpPr>
          <a:xfrm>
            <a:off x="2816760" y="4800478"/>
            <a:ext cx="12654480" cy="3255072"/>
            <a:chOff x="0" y="0"/>
            <a:chExt cx="3332867" cy="857303"/>
          </a:xfrm>
        </p:grpSpPr>
        <p:sp>
          <p:nvSpPr>
            <p:cNvPr id="10" name="Freeform 10"/>
            <p:cNvSpPr/>
            <p:nvPr/>
          </p:nvSpPr>
          <p:spPr>
            <a:xfrm>
              <a:off x="0" y="0"/>
              <a:ext cx="3332867" cy="857303"/>
            </a:xfrm>
            <a:custGeom>
              <a:avLst/>
              <a:gdLst/>
              <a:ahLst/>
              <a:cxnLst/>
              <a:rect l="l" t="t" r="r" b="b"/>
              <a:pathLst>
                <a:path w="3332867" h="857303">
                  <a:moveTo>
                    <a:pt x="26307" y="0"/>
                  </a:moveTo>
                  <a:lnTo>
                    <a:pt x="3306560" y="0"/>
                  </a:lnTo>
                  <a:cubicBezTo>
                    <a:pt x="3313537" y="0"/>
                    <a:pt x="3320228" y="2772"/>
                    <a:pt x="3325162" y="7705"/>
                  </a:cubicBezTo>
                  <a:cubicBezTo>
                    <a:pt x="3330096" y="12639"/>
                    <a:pt x="3332867" y="19330"/>
                    <a:pt x="3332867" y="26307"/>
                  </a:cubicBezTo>
                  <a:lnTo>
                    <a:pt x="3332867" y="830996"/>
                  </a:lnTo>
                  <a:cubicBezTo>
                    <a:pt x="3332867" y="845525"/>
                    <a:pt x="3321089" y="857303"/>
                    <a:pt x="3306560" y="857303"/>
                  </a:cubicBezTo>
                  <a:lnTo>
                    <a:pt x="26307" y="857303"/>
                  </a:lnTo>
                  <a:cubicBezTo>
                    <a:pt x="11778" y="857303"/>
                    <a:pt x="0" y="845525"/>
                    <a:pt x="0" y="830996"/>
                  </a:cubicBezTo>
                  <a:lnTo>
                    <a:pt x="0" y="26307"/>
                  </a:lnTo>
                  <a:cubicBezTo>
                    <a:pt x="0" y="11778"/>
                    <a:pt x="11778" y="0"/>
                    <a:pt x="26307" y="0"/>
                  </a:cubicBezTo>
                  <a:close/>
                </a:path>
              </a:pathLst>
            </a:custGeom>
            <a:solidFill>
              <a:srgbClr val="FFFFFF"/>
            </a:solidFill>
          </p:spPr>
          <p:txBody>
            <a:bodyPr/>
            <a:lstStyle/>
            <a:p>
              <a:endParaRPr lang="en-US"/>
            </a:p>
          </p:txBody>
        </p:sp>
        <p:sp>
          <p:nvSpPr>
            <p:cNvPr id="11" name="TextBox 11"/>
            <p:cNvSpPr txBox="1"/>
            <p:nvPr/>
          </p:nvSpPr>
          <p:spPr>
            <a:xfrm>
              <a:off x="0" y="-38100"/>
              <a:ext cx="3332867" cy="895403"/>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4011406" y="2775091"/>
            <a:ext cx="10265188" cy="470535"/>
          </a:xfrm>
          <a:prstGeom prst="rect">
            <a:avLst/>
          </a:prstGeom>
        </p:spPr>
        <p:txBody>
          <a:bodyPr lIns="0" tIns="0" rIns="0" bIns="0" rtlCol="0" anchor="t">
            <a:spAutoFit/>
          </a:bodyPr>
          <a:lstStyle/>
          <a:p>
            <a:pPr algn="ctr">
              <a:lnSpc>
                <a:spcPts val="3630"/>
              </a:lnSpc>
            </a:pPr>
            <a:r>
              <a:rPr lang="en-US" sz="3300" b="1">
                <a:solidFill>
                  <a:srgbClr val="FFFFFF"/>
                </a:solidFill>
                <a:latin typeface="Montserrat Bold"/>
                <a:ea typeface="Montserrat Bold"/>
                <a:cs typeface="Montserrat Bold"/>
                <a:sym typeface="Montserrat Bold"/>
              </a:rPr>
              <a:t>ICEBREAKER OPTION 2</a:t>
            </a:r>
          </a:p>
        </p:txBody>
      </p:sp>
      <p:sp>
        <p:nvSpPr>
          <p:cNvPr id="13" name="TextBox 13"/>
          <p:cNvSpPr txBox="1"/>
          <p:nvPr/>
        </p:nvSpPr>
        <p:spPr>
          <a:xfrm>
            <a:off x="3295956" y="5383188"/>
            <a:ext cx="11696088" cy="1842135"/>
          </a:xfrm>
          <a:prstGeom prst="rect">
            <a:avLst/>
          </a:prstGeom>
        </p:spPr>
        <p:txBody>
          <a:bodyPr lIns="0" tIns="0" rIns="0" bIns="0" rtlCol="0" anchor="t">
            <a:spAutoFit/>
          </a:bodyPr>
          <a:lstStyle/>
          <a:p>
            <a:pPr algn="ctr">
              <a:lnSpc>
                <a:spcPts val="3630"/>
              </a:lnSpc>
            </a:pPr>
            <a:r>
              <a:rPr lang="en-US" sz="3300" b="1" dirty="0">
                <a:solidFill>
                  <a:srgbClr val="333372"/>
                </a:solidFill>
                <a:latin typeface="Montserrat Bold"/>
                <a:ea typeface="Montserrat Bold"/>
                <a:cs typeface="Montserrat Bold"/>
                <a:sym typeface="Montserrat Bold"/>
              </a:rPr>
              <a:t>QUIZ</a:t>
            </a:r>
          </a:p>
          <a:p>
            <a:pPr algn="ctr">
              <a:lnSpc>
                <a:spcPts val="3630"/>
              </a:lnSpc>
            </a:pPr>
            <a:endParaRPr lang="en-US" sz="3300" b="1" dirty="0">
              <a:solidFill>
                <a:srgbClr val="333372"/>
              </a:solidFill>
              <a:latin typeface="Montserrat Bold"/>
              <a:ea typeface="Montserrat Bold"/>
              <a:cs typeface="Montserrat Bold"/>
              <a:sym typeface="Montserrat Bold"/>
            </a:endParaRPr>
          </a:p>
          <a:p>
            <a:pPr algn="ctr">
              <a:lnSpc>
                <a:spcPts val="3630"/>
              </a:lnSpc>
            </a:pPr>
            <a:r>
              <a:rPr lang="en-US" sz="3300" dirty="0">
                <a:solidFill>
                  <a:srgbClr val="333372"/>
                </a:solidFill>
                <a:latin typeface="Montserrat"/>
                <a:ea typeface="Montserrat"/>
                <a:cs typeface="Montserrat"/>
                <a:sym typeface="Montserrat"/>
              </a:rPr>
              <a:t>Complete the international women’s day quiz &amp; learn more about the movement.</a:t>
            </a:r>
          </a:p>
        </p:txBody>
      </p:sp>
      <p:sp>
        <p:nvSpPr>
          <p:cNvPr id="14" name="TextBox 14"/>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24</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54222" y="413478"/>
            <a:ext cx="17579555" cy="778185"/>
            <a:chOff x="0" y="0"/>
            <a:chExt cx="23439407" cy="1037580"/>
          </a:xfrm>
        </p:grpSpPr>
        <p:sp>
          <p:nvSpPr>
            <p:cNvPr id="3" name="Freeform 3"/>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4" name="Freeform 4"/>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a:off x="0" y="9334993"/>
            <a:ext cx="2748624" cy="562894"/>
            <a:chOff x="0" y="0"/>
            <a:chExt cx="1113833" cy="228103"/>
          </a:xfrm>
        </p:grpSpPr>
        <p:sp>
          <p:nvSpPr>
            <p:cNvPr id="6" name="Freeform 6"/>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7" name="TextBox 7"/>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15200" y="1397549"/>
            <a:ext cx="15857601" cy="7654866"/>
            <a:chOff x="0" y="0"/>
            <a:chExt cx="4396466" cy="2122286"/>
          </a:xfrm>
        </p:grpSpPr>
        <p:sp>
          <p:nvSpPr>
            <p:cNvPr id="9" name="Freeform 9"/>
            <p:cNvSpPr/>
            <p:nvPr/>
          </p:nvSpPr>
          <p:spPr>
            <a:xfrm>
              <a:off x="0" y="0"/>
              <a:ext cx="4396466" cy="2122286"/>
            </a:xfrm>
            <a:custGeom>
              <a:avLst/>
              <a:gdLst/>
              <a:ahLst/>
              <a:cxnLst/>
              <a:rect l="l" t="t" r="r" b="b"/>
              <a:pathLst>
                <a:path w="4396466" h="2122286">
                  <a:moveTo>
                    <a:pt x="12694" y="0"/>
                  </a:moveTo>
                  <a:lnTo>
                    <a:pt x="4383773" y="0"/>
                  </a:lnTo>
                  <a:cubicBezTo>
                    <a:pt x="4390783" y="0"/>
                    <a:pt x="4396466" y="5683"/>
                    <a:pt x="4396466" y="12694"/>
                  </a:cubicBezTo>
                  <a:lnTo>
                    <a:pt x="4396466" y="2109592"/>
                  </a:lnTo>
                  <a:cubicBezTo>
                    <a:pt x="4396466" y="2116603"/>
                    <a:pt x="4390783" y="2122286"/>
                    <a:pt x="4383773" y="2122286"/>
                  </a:cubicBezTo>
                  <a:lnTo>
                    <a:pt x="12694" y="2122286"/>
                  </a:lnTo>
                  <a:cubicBezTo>
                    <a:pt x="5683" y="2122286"/>
                    <a:pt x="0" y="2116603"/>
                    <a:pt x="0" y="2109592"/>
                  </a:cubicBezTo>
                  <a:lnTo>
                    <a:pt x="0" y="12694"/>
                  </a:lnTo>
                  <a:cubicBezTo>
                    <a:pt x="0" y="5683"/>
                    <a:pt x="5683" y="0"/>
                    <a:pt x="12694"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4396466" cy="2160386"/>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2267853" y="2379800"/>
            <a:ext cx="8885984" cy="1690166"/>
            <a:chOff x="0" y="0"/>
            <a:chExt cx="7163937" cy="1362622"/>
          </a:xfrm>
        </p:grpSpPr>
        <p:sp>
          <p:nvSpPr>
            <p:cNvPr id="12" name="Freeform 12"/>
            <p:cNvSpPr/>
            <p:nvPr/>
          </p:nvSpPr>
          <p:spPr>
            <a:xfrm>
              <a:off x="0" y="0"/>
              <a:ext cx="7163936" cy="1362622"/>
            </a:xfrm>
            <a:custGeom>
              <a:avLst/>
              <a:gdLst/>
              <a:ahLst/>
              <a:cxnLst/>
              <a:rect l="l" t="t" r="r" b="b"/>
              <a:pathLst>
                <a:path w="7163936" h="1362622">
                  <a:moveTo>
                    <a:pt x="22653" y="0"/>
                  </a:moveTo>
                  <a:lnTo>
                    <a:pt x="7141283" y="0"/>
                  </a:lnTo>
                  <a:cubicBezTo>
                    <a:pt x="7147292" y="0"/>
                    <a:pt x="7153053" y="2387"/>
                    <a:pt x="7157302" y="6635"/>
                  </a:cubicBezTo>
                  <a:cubicBezTo>
                    <a:pt x="7161550" y="10883"/>
                    <a:pt x="7163936" y="16645"/>
                    <a:pt x="7163936" y="22653"/>
                  </a:cubicBezTo>
                  <a:lnTo>
                    <a:pt x="7163936" y="1339970"/>
                  </a:lnTo>
                  <a:cubicBezTo>
                    <a:pt x="7163936" y="1345978"/>
                    <a:pt x="7161550" y="1351739"/>
                    <a:pt x="7157302" y="1355987"/>
                  </a:cubicBezTo>
                  <a:cubicBezTo>
                    <a:pt x="7153053" y="1360236"/>
                    <a:pt x="7147292" y="1362622"/>
                    <a:pt x="7141283" y="1362622"/>
                  </a:cubicBezTo>
                  <a:lnTo>
                    <a:pt x="22653" y="1362622"/>
                  </a:lnTo>
                  <a:cubicBezTo>
                    <a:pt x="16645" y="1362622"/>
                    <a:pt x="10883" y="1360236"/>
                    <a:pt x="6635" y="1355987"/>
                  </a:cubicBezTo>
                  <a:cubicBezTo>
                    <a:pt x="2387" y="1351739"/>
                    <a:pt x="0" y="1345978"/>
                    <a:pt x="0" y="1339970"/>
                  </a:cubicBezTo>
                  <a:lnTo>
                    <a:pt x="0" y="22653"/>
                  </a:lnTo>
                  <a:cubicBezTo>
                    <a:pt x="0" y="16645"/>
                    <a:pt x="2387" y="10883"/>
                    <a:pt x="6635" y="6635"/>
                  </a:cubicBezTo>
                  <a:cubicBezTo>
                    <a:pt x="10883" y="2387"/>
                    <a:pt x="16645" y="0"/>
                    <a:pt x="22653" y="0"/>
                  </a:cubicBezTo>
                  <a:close/>
                </a:path>
              </a:pathLst>
            </a:custGeom>
            <a:solidFill>
              <a:srgbClr val="333372"/>
            </a:solidFill>
            <a:ln w="38100" cap="rnd">
              <a:solidFill>
                <a:srgbClr val="000000"/>
              </a:solidFill>
              <a:prstDash val="solid"/>
              <a:round/>
            </a:ln>
          </p:spPr>
          <p:txBody>
            <a:bodyPr/>
            <a:lstStyle/>
            <a:p>
              <a:endParaRPr lang="en-US"/>
            </a:p>
          </p:txBody>
        </p:sp>
        <p:sp>
          <p:nvSpPr>
            <p:cNvPr id="13" name="TextBox 13"/>
            <p:cNvSpPr txBox="1"/>
            <p:nvPr/>
          </p:nvSpPr>
          <p:spPr>
            <a:xfrm>
              <a:off x="0" y="-38100"/>
              <a:ext cx="7163937" cy="1400722"/>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2104062" y="2379800"/>
            <a:ext cx="4129988" cy="5527399"/>
            <a:chOff x="0" y="0"/>
            <a:chExt cx="891993" cy="1193805"/>
          </a:xfrm>
        </p:grpSpPr>
        <p:sp>
          <p:nvSpPr>
            <p:cNvPr id="15" name="Freeform 15"/>
            <p:cNvSpPr/>
            <p:nvPr/>
          </p:nvSpPr>
          <p:spPr>
            <a:xfrm>
              <a:off x="0" y="0"/>
              <a:ext cx="891993" cy="1193805"/>
            </a:xfrm>
            <a:custGeom>
              <a:avLst/>
              <a:gdLst/>
              <a:ahLst/>
              <a:cxnLst/>
              <a:rect l="l" t="t" r="r" b="b"/>
              <a:pathLst>
                <a:path w="891993" h="1193805">
                  <a:moveTo>
                    <a:pt x="43115" y="0"/>
                  </a:moveTo>
                  <a:lnTo>
                    <a:pt x="848878" y="0"/>
                  </a:lnTo>
                  <a:cubicBezTo>
                    <a:pt x="872689" y="0"/>
                    <a:pt x="891993" y="19303"/>
                    <a:pt x="891993" y="43115"/>
                  </a:cubicBezTo>
                  <a:lnTo>
                    <a:pt x="891993" y="1150690"/>
                  </a:lnTo>
                  <a:cubicBezTo>
                    <a:pt x="891993" y="1174502"/>
                    <a:pt x="872689" y="1193805"/>
                    <a:pt x="848878" y="1193805"/>
                  </a:cubicBezTo>
                  <a:lnTo>
                    <a:pt x="43115" y="1193805"/>
                  </a:lnTo>
                  <a:cubicBezTo>
                    <a:pt x="19303" y="1193805"/>
                    <a:pt x="0" y="1174502"/>
                    <a:pt x="0" y="1150690"/>
                  </a:cubicBezTo>
                  <a:lnTo>
                    <a:pt x="0" y="43115"/>
                  </a:lnTo>
                  <a:cubicBezTo>
                    <a:pt x="0" y="19303"/>
                    <a:pt x="19303" y="0"/>
                    <a:pt x="43115" y="0"/>
                  </a:cubicBezTo>
                  <a:close/>
                </a:path>
              </a:pathLst>
            </a:custGeom>
            <a:blipFill>
              <a:blip r:embed="rId4"/>
              <a:stretch>
                <a:fillRect l="-133690" r="-21234"/>
              </a:stretch>
            </a:blipFill>
            <a:ln w="38100" cap="rnd">
              <a:solidFill>
                <a:srgbClr val="000000"/>
              </a:solidFill>
              <a:prstDash val="solid"/>
              <a:round/>
            </a:ln>
          </p:spPr>
          <p:txBody>
            <a:bodyPr/>
            <a:lstStyle/>
            <a:p>
              <a:endParaRPr lang="en-US"/>
            </a:p>
          </p:txBody>
        </p:sp>
      </p:grpSp>
      <p:grpSp>
        <p:nvGrpSpPr>
          <p:cNvPr id="16" name="Group 16"/>
          <p:cNvGrpSpPr/>
          <p:nvPr/>
        </p:nvGrpSpPr>
        <p:grpSpPr>
          <a:xfrm>
            <a:off x="2748065" y="4935326"/>
            <a:ext cx="3756536" cy="1083343"/>
            <a:chOff x="0" y="0"/>
            <a:chExt cx="3028543" cy="873398"/>
          </a:xfrm>
        </p:grpSpPr>
        <p:sp>
          <p:nvSpPr>
            <p:cNvPr id="17" name="Freeform 17"/>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B06EDA"/>
            </a:solidFill>
            <a:ln w="38100" cap="rnd">
              <a:solidFill>
                <a:srgbClr val="000000"/>
              </a:solidFill>
              <a:prstDash val="solid"/>
              <a:round/>
            </a:ln>
          </p:spPr>
          <p:txBody>
            <a:bodyPr/>
            <a:lstStyle/>
            <a:p>
              <a:endParaRPr lang="en-US"/>
            </a:p>
          </p:txBody>
        </p:sp>
        <p:sp>
          <p:nvSpPr>
            <p:cNvPr id="18" name="TextBox 18"/>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19" name="Group 19"/>
          <p:cNvGrpSpPr/>
          <p:nvPr/>
        </p:nvGrpSpPr>
        <p:grpSpPr>
          <a:xfrm>
            <a:off x="2124797" y="4924904"/>
            <a:ext cx="1007086" cy="100708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A</a:t>
              </a:r>
            </a:p>
          </p:txBody>
        </p:sp>
      </p:grpSp>
      <p:grpSp>
        <p:nvGrpSpPr>
          <p:cNvPr id="22" name="Group 22"/>
          <p:cNvGrpSpPr/>
          <p:nvPr/>
        </p:nvGrpSpPr>
        <p:grpSpPr>
          <a:xfrm>
            <a:off x="2748065" y="6615506"/>
            <a:ext cx="3756536" cy="1083343"/>
            <a:chOff x="0" y="0"/>
            <a:chExt cx="3028543" cy="873398"/>
          </a:xfrm>
        </p:grpSpPr>
        <p:sp>
          <p:nvSpPr>
            <p:cNvPr id="23" name="Freeform 23"/>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B06EDA"/>
            </a:solidFill>
            <a:ln w="38100" cap="rnd">
              <a:solidFill>
                <a:srgbClr val="000000"/>
              </a:solidFill>
              <a:prstDash val="solid"/>
              <a:round/>
            </a:ln>
          </p:spPr>
          <p:txBody>
            <a:bodyPr/>
            <a:lstStyle/>
            <a:p>
              <a:endParaRPr lang="en-US"/>
            </a:p>
          </p:txBody>
        </p:sp>
        <p:sp>
          <p:nvSpPr>
            <p:cNvPr id="24" name="TextBox 24"/>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25" name="Group 25"/>
          <p:cNvGrpSpPr/>
          <p:nvPr/>
        </p:nvGrpSpPr>
        <p:grpSpPr>
          <a:xfrm>
            <a:off x="2124797" y="6605083"/>
            <a:ext cx="1007086" cy="100708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27" name="TextBox 27"/>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B</a:t>
              </a:r>
            </a:p>
          </p:txBody>
        </p:sp>
      </p:grpSp>
      <p:grpSp>
        <p:nvGrpSpPr>
          <p:cNvPr id="28" name="Group 28"/>
          <p:cNvGrpSpPr/>
          <p:nvPr/>
        </p:nvGrpSpPr>
        <p:grpSpPr>
          <a:xfrm>
            <a:off x="7334113" y="4935326"/>
            <a:ext cx="3756536" cy="1083343"/>
            <a:chOff x="0" y="0"/>
            <a:chExt cx="3028543" cy="873398"/>
          </a:xfrm>
        </p:grpSpPr>
        <p:sp>
          <p:nvSpPr>
            <p:cNvPr id="29" name="Freeform 29"/>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B06EDA"/>
            </a:solidFill>
            <a:ln w="38100" cap="rnd">
              <a:solidFill>
                <a:srgbClr val="000000"/>
              </a:solidFill>
              <a:prstDash val="solid"/>
              <a:round/>
            </a:ln>
          </p:spPr>
          <p:txBody>
            <a:bodyPr/>
            <a:lstStyle/>
            <a:p>
              <a:endParaRPr lang="en-US"/>
            </a:p>
          </p:txBody>
        </p:sp>
        <p:sp>
          <p:nvSpPr>
            <p:cNvPr id="30" name="TextBox 30"/>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31" name="Group 31"/>
          <p:cNvGrpSpPr/>
          <p:nvPr/>
        </p:nvGrpSpPr>
        <p:grpSpPr>
          <a:xfrm>
            <a:off x="6710845" y="4924904"/>
            <a:ext cx="1007086" cy="1007086"/>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33" name="TextBox 33"/>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C</a:t>
              </a:r>
            </a:p>
          </p:txBody>
        </p:sp>
      </p:grpSp>
      <p:grpSp>
        <p:nvGrpSpPr>
          <p:cNvPr id="34" name="Group 34"/>
          <p:cNvGrpSpPr/>
          <p:nvPr/>
        </p:nvGrpSpPr>
        <p:grpSpPr>
          <a:xfrm>
            <a:off x="7334113" y="6615506"/>
            <a:ext cx="3756536" cy="1083343"/>
            <a:chOff x="0" y="0"/>
            <a:chExt cx="3028543" cy="873398"/>
          </a:xfrm>
        </p:grpSpPr>
        <p:sp>
          <p:nvSpPr>
            <p:cNvPr id="35" name="Freeform 35"/>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B06EDA"/>
            </a:solidFill>
            <a:ln w="38100" cap="rnd">
              <a:solidFill>
                <a:srgbClr val="000000"/>
              </a:solidFill>
              <a:prstDash val="solid"/>
              <a:round/>
            </a:ln>
          </p:spPr>
          <p:txBody>
            <a:bodyPr/>
            <a:lstStyle/>
            <a:p>
              <a:endParaRPr lang="en-US"/>
            </a:p>
          </p:txBody>
        </p:sp>
        <p:sp>
          <p:nvSpPr>
            <p:cNvPr id="36" name="TextBox 36"/>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37" name="Group 37"/>
          <p:cNvGrpSpPr/>
          <p:nvPr/>
        </p:nvGrpSpPr>
        <p:grpSpPr>
          <a:xfrm>
            <a:off x="6710845" y="6605083"/>
            <a:ext cx="1007086" cy="1007086"/>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39" name="TextBox 39"/>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D</a:t>
              </a:r>
            </a:p>
          </p:txBody>
        </p:sp>
      </p:grpSp>
      <p:grpSp>
        <p:nvGrpSpPr>
          <p:cNvPr id="40" name="Group 40"/>
          <p:cNvGrpSpPr/>
          <p:nvPr/>
        </p:nvGrpSpPr>
        <p:grpSpPr>
          <a:xfrm>
            <a:off x="1374312" y="1629315"/>
            <a:ext cx="750485" cy="750485"/>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42" name="TextBox 42"/>
            <p:cNvSpPr txBox="1"/>
            <p:nvPr/>
          </p:nvSpPr>
          <p:spPr>
            <a:xfrm>
              <a:off x="76200" y="38100"/>
              <a:ext cx="660400" cy="698500"/>
            </a:xfrm>
            <a:prstGeom prst="rect">
              <a:avLst/>
            </a:prstGeom>
          </p:spPr>
          <p:txBody>
            <a:bodyPr lIns="50800" tIns="50800" rIns="50800" bIns="50800" rtlCol="0" anchor="ctr"/>
            <a:lstStyle/>
            <a:p>
              <a:pPr algn="ctr">
                <a:lnSpc>
                  <a:spcPts val="3499"/>
                </a:lnSpc>
              </a:pPr>
              <a:r>
                <a:rPr lang="en-US" sz="2499" b="1">
                  <a:solidFill>
                    <a:srgbClr val="FFFFFF"/>
                  </a:solidFill>
                  <a:latin typeface="Montserrat Bold"/>
                  <a:ea typeface="Montserrat Bold"/>
                  <a:cs typeface="Montserrat Bold"/>
                  <a:sym typeface="Montserrat Bold"/>
                </a:rPr>
                <a:t>1</a:t>
              </a:r>
            </a:p>
          </p:txBody>
        </p:sp>
      </p:grpSp>
      <p:sp>
        <p:nvSpPr>
          <p:cNvPr id="43" name="TextBox 43"/>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25</a:t>
            </a:r>
          </a:p>
        </p:txBody>
      </p:sp>
      <p:sp>
        <p:nvSpPr>
          <p:cNvPr id="44" name="TextBox 44"/>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2</a:t>
            </a:r>
          </a:p>
        </p:txBody>
      </p:sp>
      <p:sp>
        <p:nvSpPr>
          <p:cNvPr id="45" name="TextBox 45"/>
          <p:cNvSpPr txBox="1"/>
          <p:nvPr/>
        </p:nvSpPr>
        <p:spPr>
          <a:xfrm>
            <a:off x="2628340" y="2619093"/>
            <a:ext cx="8165011" cy="1144905"/>
          </a:xfrm>
          <a:prstGeom prst="rect">
            <a:avLst/>
          </a:prstGeom>
        </p:spPr>
        <p:txBody>
          <a:bodyPr lIns="0" tIns="0" rIns="0" bIns="0" rtlCol="0" anchor="t">
            <a:spAutoFit/>
          </a:bodyPr>
          <a:lstStyle/>
          <a:p>
            <a:pPr algn="ctr">
              <a:lnSpc>
                <a:spcPts val="4619"/>
              </a:lnSpc>
            </a:pPr>
            <a:r>
              <a:rPr lang="en-US" sz="3299" b="1">
                <a:solidFill>
                  <a:srgbClr val="FFFFFF"/>
                </a:solidFill>
                <a:latin typeface="Montserrat Bold"/>
                <a:ea typeface="Montserrat Bold"/>
                <a:cs typeface="Montserrat Bold"/>
                <a:sym typeface="Montserrat Bold"/>
              </a:rPr>
              <a:t>What date is International Women’s Day held each year?</a:t>
            </a:r>
          </a:p>
        </p:txBody>
      </p:sp>
      <p:sp>
        <p:nvSpPr>
          <p:cNvPr id="46" name="TextBox 46"/>
          <p:cNvSpPr txBox="1"/>
          <p:nvPr/>
        </p:nvSpPr>
        <p:spPr>
          <a:xfrm>
            <a:off x="3323578" y="5104416"/>
            <a:ext cx="2911066" cy="678489"/>
          </a:xfrm>
          <a:prstGeom prst="rect">
            <a:avLst/>
          </a:prstGeom>
        </p:spPr>
        <p:txBody>
          <a:bodyPr lIns="0" tIns="0" rIns="0" bIns="0" rtlCol="0" anchor="t">
            <a:spAutoFit/>
          </a:bodyPr>
          <a:lstStyle/>
          <a:p>
            <a:pPr algn="l">
              <a:lnSpc>
                <a:spcPts val="5652"/>
              </a:lnSpc>
            </a:pPr>
            <a:r>
              <a:rPr lang="en-US" sz="4037" b="1">
                <a:solidFill>
                  <a:srgbClr val="FFFFFF"/>
                </a:solidFill>
                <a:latin typeface="Montserrat Bold"/>
                <a:ea typeface="Montserrat Bold"/>
                <a:cs typeface="Montserrat Bold"/>
                <a:sym typeface="Montserrat Bold"/>
              </a:rPr>
              <a:t>1st March</a:t>
            </a:r>
          </a:p>
        </p:txBody>
      </p:sp>
      <p:sp>
        <p:nvSpPr>
          <p:cNvPr id="47" name="TextBox 47"/>
          <p:cNvSpPr txBox="1"/>
          <p:nvPr/>
        </p:nvSpPr>
        <p:spPr>
          <a:xfrm>
            <a:off x="7927481" y="5104416"/>
            <a:ext cx="2911066" cy="678489"/>
          </a:xfrm>
          <a:prstGeom prst="rect">
            <a:avLst/>
          </a:prstGeom>
        </p:spPr>
        <p:txBody>
          <a:bodyPr lIns="0" tIns="0" rIns="0" bIns="0" rtlCol="0" anchor="t">
            <a:spAutoFit/>
          </a:bodyPr>
          <a:lstStyle/>
          <a:p>
            <a:pPr algn="l">
              <a:lnSpc>
                <a:spcPts val="5652"/>
              </a:lnSpc>
            </a:pPr>
            <a:r>
              <a:rPr lang="en-US" sz="4037" b="1">
                <a:solidFill>
                  <a:srgbClr val="FFFFFF"/>
                </a:solidFill>
                <a:latin typeface="Montserrat Bold"/>
                <a:ea typeface="Montserrat Bold"/>
                <a:cs typeface="Montserrat Bold"/>
                <a:sym typeface="Montserrat Bold"/>
              </a:rPr>
              <a:t>5th March</a:t>
            </a:r>
          </a:p>
        </p:txBody>
      </p:sp>
      <p:sp>
        <p:nvSpPr>
          <p:cNvPr id="48" name="TextBox 48"/>
          <p:cNvSpPr txBox="1"/>
          <p:nvPr/>
        </p:nvSpPr>
        <p:spPr>
          <a:xfrm>
            <a:off x="3323578" y="6784595"/>
            <a:ext cx="2911066" cy="678489"/>
          </a:xfrm>
          <a:prstGeom prst="rect">
            <a:avLst/>
          </a:prstGeom>
        </p:spPr>
        <p:txBody>
          <a:bodyPr lIns="0" tIns="0" rIns="0" bIns="0" rtlCol="0" anchor="t">
            <a:spAutoFit/>
          </a:bodyPr>
          <a:lstStyle/>
          <a:p>
            <a:pPr algn="l">
              <a:lnSpc>
                <a:spcPts val="5652"/>
              </a:lnSpc>
            </a:pPr>
            <a:r>
              <a:rPr lang="en-US" sz="4037" b="1">
                <a:solidFill>
                  <a:srgbClr val="FFFFFF"/>
                </a:solidFill>
                <a:latin typeface="Montserrat Bold"/>
                <a:ea typeface="Montserrat Bold"/>
                <a:cs typeface="Montserrat Bold"/>
                <a:sym typeface="Montserrat Bold"/>
              </a:rPr>
              <a:t>8th March</a:t>
            </a:r>
          </a:p>
        </p:txBody>
      </p:sp>
      <p:sp>
        <p:nvSpPr>
          <p:cNvPr id="49" name="TextBox 49"/>
          <p:cNvSpPr txBox="1"/>
          <p:nvPr/>
        </p:nvSpPr>
        <p:spPr>
          <a:xfrm>
            <a:off x="7801430" y="6784595"/>
            <a:ext cx="3163168" cy="678489"/>
          </a:xfrm>
          <a:prstGeom prst="rect">
            <a:avLst/>
          </a:prstGeom>
        </p:spPr>
        <p:txBody>
          <a:bodyPr lIns="0" tIns="0" rIns="0" bIns="0" rtlCol="0" anchor="t">
            <a:spAutoFit/>
          </a:bodyPr>
          <a:lstStyle/>
          <a:p>
            <a:pPr algn="l">
              <a:lnSpc>
                <a:spcPts val="5652"/>
              </a:lnSpc>
            </a:pPr>
            <a:r>
              <a:rPr lang="en-US" sz="4037" b="1">
                <a:solidFill>
                  <a:srgbClr val="FFFFFF"/>
                </a:solidFill>
                <a:latin typeface="Montserrat Bold"/>
                <a:ea typeface="Montserrat Bold"/>
                <a:cs typeface="Montserrat Bold"/>
                <a:sym typeface="Montserrat Bold"/>
              </a:rPr>
              <a:t>15th March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629150" y="4629150"/>
            <a:ext cx="10287000" cy="1028700"/>
            <a:chOff x="0" y="0"/>
            <a:chExt cx="4168633" cy="416863"/>
          </a:xfrm>
        </p:grpSpPr>
        <p:sp>
          <p:nvSpPr>
            <p:cNvPr id="3" name="Freeform 3"/>
            <p:cNvSpPr/>
            <p:nvPr/>
          </p:nvSpPr>
          <p:spPr>
            <a:xfrm>
              <a:off x="0" y="0"/>
              <a:ext cx="4168633" cy="416863"/>
            </a:xfrm>
            <a:custGeom>
              <a:avLst/>
              <a:gdLst/>
              <a:ahLst/>
              <a:cxnLst/>
              <a:rect l="l" t="t" r="r" b="b"/>
              <a:pathLst>
                <a:path w="4168633" h="416863">
                  <a:moveTo>
                    <a:pt x="0" y="0"/>
                  </a:moveTo>
                  <a:lnTo>
                    <a:pt x="4168633" y="0"/>
                  </a:lnTo>
                  <a:lnTo>
                    <a:pt x="4168633" y="416863"/>
                  </a:lnTo>
                  <a:lnTo>
                    <a:pt x="0" y="416863"/>
                  </a:lnTo>
                  <a:close/>
                </a:path>
              </a:pathLst>
            </a:custGeom>
            <a:gradFill rotWithShape="1">
              <a:gsLst>
                <a:gs pos="0">
                  <a:srgbClr val="224AA8">
                    <a:alpha val="100000"/>
                  </a:srgbClr>
                </a:gs>
                <a:gs pos="100000">
                  <a:srgbClr val="B56FDC">
                    <a:alpha val="100000"/>
                  </a:srgbClr>
                </a:gs>
              </a:gsLst>
              <a:lin ang="0"/>
            </a:gradFill>
          </p:spPr>
          <p:txBody>
            <a:bodyPr/>
            <a:lstStyle/>
            <a:p>
              <a:endParaRPr lang="en-US"/>
            </a:p>
          </p:txBody>
        </p:sp>
        <p:sp>
          <p:nvSpPr>
            <p:cNvPr id="4" name="TextBox 4"/>
            <p:cNvSpPr txBox="1"/>
            <p:nvPr/>
          </p:nvSpPr>
          <p:spPr>
            <a:xfrm>
              <a:off x="0" y="-38100"/>
              <a:ext cx="4168633" cy="454963"/>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381888" y="9549969"/>
            <a:ext cx="15877412" cy="0"/>
          </a:xfrm>
          <a:prstGeom prst="line">
            <a:avLst/>
          </a:prstGeom>
          <a:ln w="9525" cap="flat">
            <a:solidFill>
              <a:srgbClr val="000000"/>
            </a:solidFill>
            <a:prstDash val="solid"/>
            <a:headEnd type="none" w="sm" len="sm"/>
            <a:tailEnd type="none" w="sm" len="sm"/>
          </a:ln>
        </p:spPr>
        <p:txBody>
          <a:bodyPr/>
          <a:lstStyle/>
          <a:p>
            <a:endParaRPr lang="en-US"/>
          </a:p>
        </p:txBody>
      </p:sp>
      <p:grpSp>
        <p:nvGrpSpPr>
          <p:cNvPr id="6" name="Group 6"/>
          <p:cNvGrpSpPr/>
          <p:nvPr/>
        </p:nvGrpSpPr>
        <p:grpSpPr>
          <a:xfrm>
            <a:off x="1381888" y="4110462"/>
            <a:ext cx="3350133" cy="4550830"/>
            <a:chOff x="0" y="0"/>
            <a:chExt cx="882340" cy="1198573"/>
          </a:xfrm>
        </p:grpSpPr>
        <p:sp>
          <p:nvSpPr>
            <p:cNvPr id="7" name="Freeform 7"/>
            <p:cNvSpPr/>
            <p:nvPr/>
          </p:nvSpPr>
          <p:spPr>
            <a:xfrm>
              <a:off x="0" y="0"/>
              <a:ext cx="882340" cy="1198573"/>
            </a:xfrm>
            <a:custGeom>
              <a:avLst/>
              <a:gdLst/>
              <a:ahLst/>
              <a:cxnLst/>
              <a:rect l="l" t="t" r="r" b="b"/>
              <a:pathLst>
                <a:path w="882340" h="1198573">
                  <a:moveTo>
                    <a:pt x="69328" y="0"/>
                  </a:moveTo>
                  <a:lnTo>
                    <a:pt x="813012" y="0"/>
                  </a:lnTo>
                  <a:cubicBezTo>
                    <a:pt x="831399" y="0"/>
                    <a:pt x="849032" y="7304"/>
                    <a:pt x="862034" y="20306"/>
                  </a:cubicBezTo>
                  <a:cubicBezTo>
                    <a:pt x="875035" y="33307"/>
                    <a:pt x="882340" y="50941"/>
                    <a:pt x="882340" y="69328"/>
                  </a:cubicBezTo>
                  <a:lnTo>
                    <a:pt x="882340" y="1129245"/>
                  </a:lnTo>
                  <a:cubicBezTo>
                    <a:pt x="882340" y="1147632"/>
                    <a:pt x="875035" y="1165265"/>
                    <a:pt x="862034" y="1178267"/>
                  </a:cubicBezTo>
                  <a:cubicBezTo>
                    <a:pt x="849032" y="1191268"/>
                    <a:pt x="831399" y="1198573"/>
                    <a:pt x="813012" y="1198573"/>
                  </a:cubicBezTo>
                  <a:lnTo>
                    <a:pt x="69328" y="1198573"/>
                  </a:lnTo>
                  <a:cubicBezTo>
                    <a:pt x="31039" y="1198573"/>
                    <a:pt x="0" y="1167533"/>
                    <a:pt x="0" y="1129245"/>
                  </a:cubicBezTo>
                  <a:lnTo>
                    <a:pt x="0" y="69328"/>
                  </a:lnTo>
                  <a:cubicBezTo>
                    <a:pt x="0" y="50941"/>
                    <a:pt x="7304" y="33307"/>
                    <a:pt x="20306" y="20306"/>
                  </a:cubicBezTo>
                  <a:cubicBezTo>
                    <a:pt x="33307" y="7304"/>
                    <a:pt x="50941" y="0"/>
                    <a:pt x="69328" y="0"/>
                  </a:cubicBezTo>
                  <a:close/>
                </a:path>
              </a:pathLst>
            </a:custGeom>
            <a:ln w="57150" cap="rnd">
              <a:gradFill>
                <a:gsLst>
                  <a:gs pos="0">
                    <a:srgbClr val="224AA8">
                      <a:alpha val="100000"/>
                    </a:srgbClr>
                  </a:gs>
                  <a:gs pos="100000">
                    <a:srgbClr val="B56FDC">
                      <a:alpha val="100000"/>
                    </a:srgbClr>
                  </a:gs>
                </a:gsLst>
                <a:lin ang="0"/>
              </a:gradFill>
              <a:prstDash val="solid"/>
              <a:round/>
            </a:ln>
          </p:spPr>
          <p:txBody>
            <a:bodyPr/>
            <a:lstStyle/>
            <a:p>
              <a:endParaRPr lang="en-US"/>
            </a:p>
          </p:txBody>
        </p:sp>
        <p:sp>
          <p:nvSpPr>
            <p:cNvPr id="8" name="TextBox 8"/>
            <p:cNvSpPr txBox="1"/>
            <p:nvPr/>
          </p:nvSpPr>
          <p:spPr>
            <a:xfrm>
              <a:off x="0" y="-38100"/>
              <a:ext cx="882340" cy="1236673"/>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5465446" y="4110462"/>
            <a:ext cx="3350133" cy="4550830"/>
            <a:chOff x="0" y="0"/>
            <a:chExt cx="882340" cy="1198573"/>
          </a:xfrm>
        </p:grpSpPr>
        <p:sp>
          <p:nvSpPr>
            <p:cNvPr id="10" name="Freeform 10"/>
            <p:cNvSpPr/>
            <p:nvPr/>
          </p:nvSpPr>
          <p:spPr>
            <a:xfrm>
              <a:off x="0" y="0"/>
              <a:ext cx="882340" cy="1198573"/>
            </a:xfrm>
            <a:custGeom>
              <a:avLst/>
              <a:gdLst/>
              <a:ahLst/>
              <a:cxnLst/>
              <a:rect l="l" t="t" r="r" b="b"/>
              <a:pathLst>
                <a:path w="882340" h="1198573">
                  <a:moveTo>
                    <a:pt x="69328" y="0"/>
                  </a:moveTo>
                  <a:lnTo>
                    <a:pt x="813012" y="0"/>
                  </a:lnTo>
                  <a:cubicBezTo>
                    <a:pt x="831399" y="0"/>
                    <a:pt x="849032" y="7304"/>
                    <a:pt x="862034" y="20306"/>
                  </a:cubicBezTo>
                  <a:cubicBezTo>
                    <a:pt x="875035" y="33307"/>
                    <a:pt x="882340" y="50941"/>
                    <a:pt x="882340" y="69328"/>
                  </a:cubicBezTo>
                  <a:lnTo>
                    <a:pt x="882340" y="1129245"/>
                  </a:lnTo>
                  <a:cubicBezTo>
                    <a:pt x="882340" y="1147632"/>
                    <a:pt x="875035" y="1165265"/>
                    <a:pt x="862034" y="1178267"/>
                  </a:cubicBezTo>
                  <a:cubicBezTo>
                    <a:pt x="849032" y="1191268"/>
                    <a:pt x="831399" y="1198573"/>
                    <a:pt x="813012" y="1198573"/>
                  </a:cubicBezTo>
                  <a:lnTo>
                    <a:pt x="69328" y="1198573"/>
                  </a:lnTo>
                  <a:cubicBezTo>
                    <a:pt x="31039" y="1198573"/>
                    <a:pt x="0" y="1167533"/>
                    <a:pt x="0" y="1129245"/>
                  </a:cubicBezTo>
                  <a:lnTo>
                    <a:pt x="0" y="69328"/>
                  </a:lnTo>
                  <a:cubicBezTo>
                    <a:pt x="0" y="50941"/>
                    <a:pt x="7304" y="33307"/>
                    <a:pt x="20306" y="20306"/>
                  </a:cubicBezTo>
                  <a:cubicBezTo>
                    <a:pt x="33307" y="7304"/>
                    <a:pt x="50941" y="0"/>
                    <a:pt x="69328" y="0"/>
                  </a:cubicBezTo>
                  <a:close/>
                </a:path>
              </a:pathLst>
            </a:custGeom>
            <a:ln w="57150" cap="rnd">
              <a:gradFill>
                <a:gsLst>
                  <a:gs pos="0">
                    <a:srgbClr val="224AA8">
                      <a:alpha val="100000"/>
                    </a:srgbClr>
                  </a:gs>
                  <a:gs pos="100000">
                    <a:srgbClr val="B56FDC">
                      <a:alpha val="100000"/>
                    </a:srgbClr>
                  </a:gs>
                </a:gsLst>
                <a:lin ang="0"/>
              </a:gradFill>
              <a:prstDash val="solid"/>
              <a:round/>
            </a:ln>
          </p:spPr>
          <p:txBody>
            <a:bodyPr/>
            <a:lstStyle/>
            <a:p>
              <a:endParaRPr lang="en-US"/>
            </a:p>
          </p:txBody>
        </p:sp>
        <p:sp>
          <p:nvSpPr>
            <p:cNvPr id="11" name="TextBox 11"/>
            <p:cNvSpPr txBox="1"/>
            <p:nvPr/>
          </p:nvSpPr>
          <p:spPr>
            <a:xfrm>
              <a:off x="0" y="-38100"/>
              <a:ext cx="882340" cy="1236673"/>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9549004" y="4110462"/>
            <a:ext cx="3350133" cy="4550830"/>
            <a:chOff x="0" y="0"/>
            <a:chExt cx="882340" cy="1198573"/>
          </a:xfrm>
        </p:grpSpPr>
        <p:sp>
          <p:nvSpPr>
            <p:cNvPr id="13" name="Freeform 13"/>
            <p:cNvSpPr/>
            <p:nvPr/>
          </p:nvSpPr>
          <p:spPr>
            <a:xfrm>
              <a:off x="0" y="0"/>
              <a:ext cx="882340" cy="1198573"/>
            </a:xfrm>
            <a:custGeom>
              <a:avLst/>
              <a:gdLst/>
              <a:ahLst/>
              <a:cxnLst/>
              <a:rect l="l" t="t" r="r" b="b"/>
              <a:pathLst>
                <a:path w="882340" h="1198573">
                  <a:moveTo>
                    <a:pt x="69328" y="0"/>
                  </a:moveTo>
                  <a:lnTo>
                    <a:pt x="813012" y="0"/>
                  </a:lnTo>
                  <a:cubicBezTo>
                    <a:pt x="831399" y="0"/>
                    <a:pt x="849032" y="7304"/>
                    <a:pt x="862034" y="20306"/>
                  </a:cubicBezTo>
                  <a:cubicBezTo>
                    <a:pt x="875035" y="33307"/>
                    <a:pt x="882340" y="50941"/>
                    <a:pt x="882340" y="69328"/>
                  </a:cubicBezTo>
                  <a:lnTo>
                    <a:pt x="882340" y="1129245"/>
                  </a:lnTo>
                  <a:cubicBezTo>
                    <a:pt x="882340" y="1147632"/>
                    <a:pt x="875035" y="1165265"/>
                    <a:pt x="862034" y="1178267"/>
                  </a:cubicBezTo>
                  <a:cubicBezTo>
                    <a:pt x="849032" y="1191268"/>
                    <a:pt x="831399" y="1198573"/>
                    <a:pt x="813012" y="1198573"/>
                  </a:cubicBezTo>
                  <a:lnTo>
                    <a:pt x="69328" y="1198573"/>
                  </a:lnTo>
                  <a:cubicBezTo>
                    <a:pt x="31039" y="1198573"/>
                    <a:pt x="0" y="1167533"/>
                    <a:pt x="0" y="1129245"/>
                  </a:cubicBezTo>
                  <a:lnTo>
                    <a:pt x="0" y="69328"/>
                  </a:lnTo>
                  <a:cubicBezTo>
                    <a:pt x="0" y="50941"/>
                    <a:pt x="7304" y="33307"/>
                    <a:pt x="20306" y="20306"/>
                  </a:cubicBezTo>
                  <a:cubicBezTo>
                    <a:pt x="33307" y="7304"/>
                    <a:pt x="50941" y="0"/>
                    <a:pt x="69328" y="0"/>
                  </a:cubicBezTo>
                  <a:close/>
                </a:path>
              </a:pathLst>
            </a:custGeom>
            <a:ln w="57150" cap="rnd">
              <a:gradFill>
                <a:gsLst>
                  <a:gs pos="0">
                    <a:srgbClr val="224AA8">
                      <a:alpha val="100000"/>
                    </a:srgbClr>
                  </a:gs>
                  <a:gs pos="100000">
                    <a:srgbClr val="B56FDC">
                      <a:alpha val="100000"/>
                    </a:srgbClr>
                  </a:gs>
                </a:gsLst>
                <a:lin ang="0"/>
              </a:gradFill>
              <a:prstDash val="solid"/>
              <a:round/>
            </a:ln>
          </p:spPr>
          <p:txBody>
            <a:bodyPr/>
            <a:lstStyle/>
            <a:p>
              <a:endParaRPr lang="en-US"/>
            </a:p>
          </p:txBody>
        </p:sp>
        <p:sp>
          <p:nvSpPr>
            <p:cNvPr id="14" name="TextBox 14"/>
            <p:cNvSpPr txBox="1"/>
            <p:nvPr/>
          </p:nvSpPr>
          <p:spPr>
            <a:xfrm>
              <a:off x="0" y="-38100"/>
              <a:ext cx="882340" cy="1236673"/>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3632562" y="4110462"/>
            <a:ext cx="3350133" cy="4550830"/>
            <a:chOff x="0" y="0"/>
            <a:chExt cx="882340" cy="1198573"/>
          </a:xfrm>
        </p:grpSpPr>
        <p:sp>
          <p:nvSpPr>
            <p:cNvPr id="16" name="Freeform 16"/>
            <p:cNvSpPr/>
            <p:nvPr/>
          </p:nvSpPr>
          <p:spPr>
            <a:xfrm>
              <a:off x="0" y="0"/>
              <a:ext cx="882340" cy="1198573"/>
            </a:xfrm>
            <a:custGeom>
              <a:avLst/>
              <a:gdLst/>
              <a:ahLst/>
              <a:cxnLst/>
              <a:rect l="l" t="t" r="r" b="b"/>
              <a:pathLst>
                <a:path w="882340" h="1198573">
                  <a:moveTo>
                    <a:pt x="69328" y="0"/>
                  </a:moveTo>
                  <a:lnTo>
                    <a:pt x="813012" y="0"/>
                  </a:lnTo>
                  <a:cubicBezTo>
                    <a:pt x="831399" y="0"/>
                    <a:pt x="849032" y="7304"/>
                    <a:pt x="862034" y="20306"/>
                  </a:cubicBezTo>
                  <a:cubicBezTo>
                    <a:pt x="875035" y="33307"/>
                    <a:pt x="882340" y="50941"/>
                    <a:pt x="882340" y="69328"/>
                  </a:cubicBezTo>
                  <a:lnTo>
                    <a:pt x="882340" y="1129245"/>
                  </a:lnTo>
                  <a:cubicBezTo>
                    <a:pt x="882340" y="1147632"/>
                    <a:pt x="875035" y="1165265"/>
                    <a:pt x="862034" y="1178267"/>
                  </a:cubicBezTo>
                  <a:cubicBezTo>
                    <a:pt x="849032" y="1191268"/>
                    <a:pt x="831399" y="1198573"/>
                    <a:pt x="813012" y="1198573"/>
                  </a:cubicBezTo>
                  <a:lnTo>
                    <a:pt x="69328" y="1198573"/>
                  </a:lnTo>
                  <a:cubicBezTo>
                    <a:pt x="31039" y="1198573"/>
                    <a:pt x="0" y="1167533"/>
                    <a:pt x="0" y="1129245"/>
                  </a:cubicBezTo>
                  <a:lnTo>
                    <a:pt x="0" y="69328"/>
                  </a:lnTo>
                  <a:cubicBezTo>
                    <a:pt x="0" y="50941"/>
                    <a:pt x="7304" y="33307"/>
                    <a:pt x="20306" y="20306"/>
                  </a:cubicBezTo>
                  <a:cubicBezTo>
                    <a:pt x="33307" y="7304"/>
                    <a:pt x="50941" y="0"/>
                    <a:pt x="69328" y="0"/>
                  </a:cubicBezTo>
                  <a:close/>
                </a:path>
              </a:pathLst>
            </a:custGeom>
            <a:ln w="57150" cap="rnd">
              <a:gradFill>
                <a:gsLst>
                  <a:gs pos="0">
                    <a:srgbClr val="224AA8">
                      <a:alpha val="100000"/>
                    </a:srgbClr>
                  </a:gs>
                  <a:gs pos="100000">
                    <a:srgbClr val="B56FDC">
                      <a:alpha val="100000"/>
                    </a:srgbClr>
                  </a:gs>
                </a:gsLst>
                <a:lin ang="0"/>
              </a:gradFill>
              <a:prstDash val="solid"/>
              <a:round/>
            </a:ln>
          </p:spPr>
          <p:txBody>
            <a:bodyPr/>
            <a:lstStyle/>
            <a:p>
              <a:endParaRPr lang="en-US"/>
            </a:p>
          </p:txBody>
        </p:sp>
        <p:sp>
          <p:nvSpPr>
            <p:cNvPr id="17" name="TextBox 17"/>
            <p:cNvSpPr txBox="1"/>
            <p:nvPr/>
          </p:nvSpPr>
          <p:spPr>
            <a:xfrm>
              <a:off x="0" y="-38100"/>
              <a:ext cx="882340" cy="1236673"/>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1381888" y="1085850"/>
            <a:ext cx="5254152" cy="2533650"/>
          </a:xfrm>
          <a:prstGeom prst="rect">
            <a:avLst/>
          </a:prstGeom>
        </p:spPr>
        <p:txBody>
          <a:bodyPr lIns="0" tIns="0" rIns="0" bIns="0" rtlCol="0" anchor="t">
            <a:spAutoFit/>
          </a:bodyPr>
          <a:lstStyle/>
          <a:p>
            <a:pPr algn="l">
              <a:lnSpc>
                <a:spcPts val="6600"/>
              </a:lnSpc>
            </a:pPr>
            <a:r>
              <a:rPr lang="en-US" sz="6000" b="1">
                <a:solidFill>
                  <a:srgbClr val="000000"/>
                </a:solidFill>
                <a:latin typeface="Montserrat Bold"/>
                <a:ea typeface="Montserrat Bold"/>
                <a:cs typeface="Montserrat Bold"/>
                <a:sym typeface="Montserrat Bold"/>
              </a:rPr>
              <a:t>HOW TO USE THIS RESOURCE</a:t>
            </a:r>
          </a:p>
        </p:txBody>
      </p:sp>
      <p:sp>
        <p:nvSpPr>
          <p:cNvPr id="19" name="TextBox 19"/>
          <p:cNvSpPr txBox="1"/>
          <p:nvPr/>
        </p:nvSpPr>
        <p:spPr>
          <a:xfrm>
            <a:off x="1547722" y="5632365"/>
            <a:ext cx="3018465" cy="2201799"/>
          </a:xfrm>
          <a:prstGeom prst="rect">
            <a:avLst/>
          </a:prstGeom>
        </p:spPr>
        <p:txBody>
          <a:bodyPr lIns="0" tIns="0" rIns="0" bIns="0" rtlCol="0" anchor="t">
            <a:spAutoFit/>
          </a:bodyPr>
          <a:lstStyle/>
          <a:p>
            <a:pPr algn="ctr">
              <a:lnSpc>
                <a:spcPts val="2208"/>
              </a:lnSpc>
            </a:pPr>
            <a:r>
              <a:rPr lang="en-US" sz="1600" spc="64">
                <a:solidFill>
                  <a:srgbClr val="000000"/>
                </a:solidFill>
                <a:latin typeface="Montserrat"/>
                <a:ea typeface="Montserrat"/>
                <a:cs typeface="Montserrat"/>
                <a:sym typeface="Montserrat"/>
              </a:rPr>
              <a:t>At the end of this pack, you’ll find </a:t>
            </a:r>
            <a:r>
              <a:rPr lang="en-US" sz="1600" b="1" u="sng" spc="64">
                <a:solidFill>
                  <a:srgbClr val="000000"/>
                </a:solidFill>
                <a:latin typeface="Montserrat Bold"/>
                <a:ea typeface="Montserrat Bold"/>
                <a:cs typeface="Montserrat Bold"/>
                <a:sym typeface="Montserrat Bold"/>
              </a:rPr>
              <a:t>three</a:t>
            </a:r>
            <a:r>
              <a:rPr lang="en-US" sz="1600" spc="64">
                <a:solidFill>
                  <a:srgbClr val="000000"/>
                </a:solidFill>
                <a:latin typeface="Montserrat"/>
                <a:ea typeface="Montserrat"/>
                <a:cs typeface="Montserrat"/>
                <a:sym typeface="Montserrat"/>
              </a:rPr>
              <a:t> icebreaker options designed to introduce the session’s theme. Review these and select one that best suits your group’s energy, time, and context.</a:t>
            </a:r>
          </a:p>
        </p:txBody>
      </p:sp>
      <p:sp>
        <p:nvSpPr>
          <p:cNvPr id="20" name="TextBox 20"/>
          <p:cNvSpPr txBox="1"/>
          <p:nvPr/>
        </p:nvSpPr>
        <p:spPr>
          <a:xfrm>
            <a:off x="1547722" y="4496209"/>
            <a:ext cx="3018465" cy="642366"/>
          </a:xfrm>
          <a:prstGeom prst="rect">
            <a:avLst/>
          </a:prstGeom>
        </p:spPr>
        <p:txBody>
          <a:bodyPr lIns="0" tIns="0" rIns="0" bIns="0" rtlCol="0" anchor="t">
            <a:spAutoFit/>
          </a:bodyPr>
          <a:lstStyle/>
          <a:p>
            <a:pPr algn="ctr">
              <a:lnSpc>
                <a:spcPts val="2621"/>
              </a:lnSpc>
            </a:pPr>
            <a:r>
              <a:rPr lang="en-US" sz="1899" b="1" spc="75">
                <a:solidFill>
                  <a:srgbClr val="000000"/>
                </a:solidFill>
                <a:latin typeface="Montserrat Bold"/>
                <a:ea typeface="Montserrat Bold"/>
                <a:cs typeface="Montserrat Bold"/>
                <a:sym typeface="Montserrat Bold"/>
              </a:rPr>
              <a:t>Step 1: Choose Your Icebreaker</a:t>
            </a:r>
          </a:p>
        </p:txBody>
      </p:sp>
      <p:sp>
        <p:nvSpPr>
          <p:cNvPr id="21" name="TextBox 21"/>
          <p:cNvSpPr txBox="1"/>
          <p:nvPr/>
        </p:nvSpPr>
        <p:spPr>
          <a:xfrm>
            <a:off x="9740849" y="5632365"/>
            <a:ext cx="2960983" cy="2478024"/>
          </a:xfrm>
          <a:prstGeom prst="rect">
            <a:avLst/>
          </a:prstGeom>
        </p:spPr>
        <p:txBody>
          <a:bodyPr lIns="0" tIns="0" rIns="0" bIns="0" rtlCol="0" anchor="t">
            <a:spAutoFit/>
          </a:bodyPr>
          <a:lstStyle/>
          <a:p>
            <a:pPr algn="ctr">
              <a:lnSpc>
                <a:spcPts val="2208"/>
              </a:lnSpc>
            </a:pPr>
            <a:r>
              <a:rPr lang="en-US" sz="1600" spc="64">
                <a:solidFill>
                  <a:srgbClr val="000000"/>
                </a:solidFill>
                <a:latin typeface="Montserrat"/>
                <a:ea typeface="Montserrat"/>
                <a:cs typeface="Montserrat"/>
                <a:sym typeface="Montserrat"/>
              </a:rPr>
              <a:t>Use the 30–35 minute session plan as your guide. It offers a suggested flow with timing and activity breakdowns to help structure your delivery effectively.</a:t>
            </a:r>
          </a:p>
          <a:p>
            <a:pPr algn="ctr">
              <a:lnSpc>
                <a:spcPts val="2208"/>
              </a:lnSpc>
            </a:pPr>
            <a:endParaRPr lang="en-US" sz="1600" spc="64">
              <a:solidFill>
                <a:srgbClr val="000000"/>
              </a:solidFill>
              <a:latin typeface="Montserrat"/>
              <a:ea typeface="Montserrat"/>
              <a:cs typeface="Montserrat"/>
              <a:sym typeface="Montserrat"/>
            </a:endParaRPr>
          </a:p>
          <a:p>
            <a:pPr algn="ctr">
              <a:lnSpc>
                <a:spcPts val="2208"/>
              </a:lnSpc>
            </a:pPr>
            <a:endParaRPr lang="en-US" sz="1600" spc="64">
              <a:solidFill>
                <a:srgbClr val="000000"/>
              </a:solidFill>
              <a:latin typeface="Montserrat"/>
              <a:ea typeface="Montserrat"/>
              <a:cs typeface="Montserrat"/>
              <a:sym typeface="Montserrat"/>
            </a:endParaRPr>
          </a:p>
        </p:txBody>
      </p:sp>
      <p:sp>
        <p:nvSpPr>
          <p:cNvPr id="22" name="TextBox 22"/>
          <p:cNvSpPr txBox="1"/>
          <p:nvPr/>
        </p:nvSpPr>
        <p:spPr>
          <a:xfrm>
            <a:off x="13851804" y="5632365"/>
            <a:ext cx="2960983" cy="2201799"/>
          </a:xfrm>
          <a:prstGeom prst="rect">
            <a:avLst/>
          </a:prstGeom>
        </p:spPr>
        <p:txBody>
          <a:bodyPr lIns="0" tIns="0" rIns="0" bIns="0" rtlCol="0" anchor="t">
            <a:spAutoFit/>
          </a:bodyPr>
          <a:lstStyle/>
          <a:p>
            <a:pPr algn="ctr">
              <a:lnSpc>
                <a:spcPts val="2208"/>
              </a:lnSpc>
            </a:pPr>
            <a:r>
              <a:rPr lang="en-US" sz="1600" spc="64">
                <a:solidFill>
                  <a:srgbClr val="000000"/>
                </a:solidFill>
                <a:latin typeface="Montserrat"/>
                <a:ea typeface="Montserrat"/>
                <a:cs typeface="Montserrat"/>
                <a:sym typeface="Montserrat"/>
              </a:rPr>
              <a:t>Work through the main input slides, activity slides, and reflection slides in order. Use any additional printable resources provided to support the main activity.</a:t>
            </a:r>
          </a:p>
          <a:p>
            <a:pPr algn="ctr">
              <a:lnSpc>
                <a:spcPts val="2208"/>
              </a:lnSpc>
            </a:pPr>
            <a:endParaRPr lang="en-US" sz="1600" spc="64">
              <a:solidFill>
                <a:srgbClr val="000000"/>
              </a:solidFill>
              <a:latin typeface="Montserrat"/>
              <a:ea typeface="Montserrat"/>
              <a:cs typeface="Montserrat"/>
              <a:sym typeface="Montserrat"/>
            </a:endParaRPr>
          </a:p>
        </p:txBody>
      </p:sp>
      <p:sp>
        <p:nvSpPr>
          <p:cNvPr id="23" name="TextBox 23"/>
          <p:cNvSpPr txBox="1"/>
          <p:nvPr/>
        </p:nvSpPr>
        <p:spPr>
          <a:xfrm>
            <a:off x="5631280" y="4496209"/>
            <a:ext cx="3018465" cy="642366"/>
          </a:xfrm>
          <a:prstGeom prst="rect">
            <a:avLst/>
          </a:prstGeom>
        </p:spPr>
        <p:txBody>
          <a:bodyPr lIns="0" tIns="0" rIns="0" bIns="0" rtlCol="0" anchor="t">
            <a:spAutoFit/>
          </a:bodyPr>
          <a:lstStyle/>
          <a:p>
            <a:pPr algn="ctr">
              <a:lnSpc>
                <a:spcPts val="2621"/>
              </a:lnSpc>
            </a:pPr>
            <a:r>
              <a:rPr lang="en-US" sz="1899" b="1" spc="75">
                <a:solidFill>
                  <a:srgbClr val="000000"/>
                </a:solidFill>
                <a:latin typeface="Montserrat Bold"/>
                <a:ea typeface="Montserrat Bold"/>
                <a:cs typeface="Montserrat Bold"/>
                <a:sym typeface="Montserrat Bold"/>
              </a:rPr>
              <a:t>Step 2: Review the Tutor Notes</a:t>
            </a:r>
          </a:p>
        </p:txBody>
      </p:sp>
      <p:sp>
        <p:nvSpPr>
          <p:cNvPr id="24" name="TextBox 24"/>
          <p:cNvSpPr txBox="1"/>
          <p:nvPr/>
        </p:nvSpPr>
        <p:spPr>
          <a:xfrm>
            <a:off x="9740849" y="4496209"/>
            <a:ext cx="3018465" cy="642366"/>
          </a:xfrm>
          <a:prstGeom prst="rect">
            <a:avLst/>
          </a:prstGeom>
        </p:spPr>
        <p:txBody>
          <a:bodyPr lIns="0" tIns="0" rIns="0" bIns="0" rtlCol="0" anchor="t">
            <a:spAutoFit/>
          </a:bodyPr>
          <a:lstStyle/>
          <a:p>
            <a:pPr algn="ctr">
              <a:lnSpc>
                <a:spcPts val="2621"/>
              </a:lnSpc>
            </a:pPr>
            <a:r>
              <a:rPr lang="en-US" sz="1899" b="1" spc="75">
                <a:solidFill>
                  <a:srgbClr val="000000"/>
                </a:solidFill>
                <a:latin typeface="Montserrat Bold"/>
                <a:ea typeface="Montserrat Bold"/>
                <a:cs typeface="Montserrat Bold"/>
                <a:sym typeface="Montserrat Bold"/>
              </a:rPr>
              <a:t>Step 3: Follow the Session Plan</a:t>
            </a:r>
          </a:p>
        </p:txBody>
      </p:sp>
      <p:sp>
        <p:nvSpPr>
          <p:cNvPr id="25" name="TextBox 25"/>
          <p:cNvSpPr txBox="1"/>
          <p:nvPr/>
        </p:nvSpPr>
        <p:spPr>
          <a:xfrm>
            <a:off x="13823062" y="4496209"/>
            <a:ext cx="3018465" cy="966216"/>
          </a:xfrm>
          <a:prstGeom prst="rect">
            <a:avLst/>
          </a:prstGeom>
        </p:spPr>
        <p:txBody>
          <a:bodyPr lIns="0" tIns="0" rIns="0" bIns="0" rtlCol="0" anchor="t">
            <a:spAutoFit/>
          </a:bodyPr>
          <a:lstStyle/>
          <a:p>
            <a:pPr algn="ctr">
              <a:lnSpc>
                <a:spcPts val="2621"/>
              </a:lnSpc>
            </a:pPr>
            <a:r>
              <a:rPr lang="en-US" sz="1899" b="1" spc="75">
                <a:solidFill>
                  <a:srgbClr val="000000"/>
                </a:solidFill>
                <a:latin typeface="Montserrat Bold"/>
                <a:ea typeface="Montserrat Bold"/>
                <a:cs typeface="Montserrat Bold"/>
                <a:sym typeface="Montserrat Bold"/>
              </a:rPr>
              <a:t>Step 4: Deliver Using the Slides and Resources</a:t>
            </a:r>
          </a:p>
        </p:txBody>
      </p:sp>
      <p:sp>
        <p:nvSpPr>
          <p:cNvPr id="26" name="TextBox 26"/>
          <p:cNvSpPr txBox="1"/>
          <p:nvPr/>
        </p:nvSpPr>
        <p:spPr>
          <a:xfrm>
            <a:off x="1461476" y="9123680"/>
            <a:ext cx="12175778" cy="240665"/>
          </a:xfrm>
          <a:prstGeom prst="rect">
            <a:avLst/>
          </a:prstGeom>
        </p:spPr>
        <p:txBody>
          <a:bodyPr lIns="0" tIns="0" rIns="0" bIns="0" rtlCol="0" anchor="t">
            <a:spAutoFit/>
          </a:bodyPr>
          <a:lstStyle/>
          <a:p>
            <a:pPr algn="ctr">
              <a:lnSpc>
                <a:spcPts val="1960"/>
              </a:lnSpc>
              <a:spcBef>
                <a:spcPct val="0"/>
              </a:spcBef>
            </a:pPr>
            <a:r>
              <a:rPr lang="en-US" sz="1400" b="1" i="1">
                <a:solidFill>
                  <a:srgbClr val="000000"/>
                </a:solidFill>
                <a:latin typeface="Montserrat Bold Italics"/>
                <a:ea typeface="Montserrat Bold Italics"/>
                <a:cs typeface="Montserrat Bold Italics"/>
                <a:sym typeface="Montserrat Bold Italics"/>
              </a:rPr>
              <a:t>This pack is available in both PowerPoint and Canva formats so you can adapt and edit the materials to suit your college’s needs.</a:t>
            </a:r>
          </a:p>
        </p:txBody>
      </p:sp>
      <p:sp>
        <p:nvSpPr>
          <p:cNvPr id="27" name="TextBox 27"/>
          <p:cNvSpPr txBox="1"/>
          <p:nvPr/>
        </p:nvSpPr>
        <p:spPr>
          <a:xfrm>
            <a:off x="5631280" y="5632365"/>
            <a:ext cx="3018465" cy="2754249"/>
          </a:xfrm>
          <a:prstGeom prst="rect">
            <a:avLst/>
          </a:prstGeom>
        </p:spPr>
        <p:txBody>
          <a:bodyPr lIns="0" tIns="0" rIns="0" bIns="0" rtlCol="0" anchor="t">
            <a:spAutoFit/>
          </a:bodyPr>
          <a:lstStyle/>
          <a:p>
            <a:pPr algn="ctr">
              <a:lnSpc>
                <a:spcPts val="2208"/>
              </a:lnSpc>
            </a:pPr>
            <a:r>
              <a:rPr lang="en-US" sz="1600" spc="64">
                <a:solidFill>
                  <a:srgbClr val="000000"/>
                </a:solidFill>
                <a:latin typeface="Montserrat"/>
                <a:ea typeface="Montserrat"/>
                <a:cs typeface="Montserrat"/>
                <a:sym typeface="Montserrat"/>
              </a:rPr>
              <a:t>Before delivering the session, read through the tutor notes to understand the background and purpose of the topic. These notes will help you feel confident in leading the discussion and provide key points to include in your delivery.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54222" y="413478"/>
            <a:ext cx="17579555" cy="778185"/>
            <a:chOff x="0" y="0"/>
            <a:chExt cx="23439407" cy="1037580"/>
          </a:xfrm>
        </p:grpSpPr>
        <p:sp>
          <p:nvSpPr>
            <p:cNvPr id="3" name="Freeform 3"/>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4" name="Freeform 4"/>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a:off x="0" y="9334993"/>
            <a:ext cx="2748624" cy="562894"/>
            <a:chOff x="0" y="0"/>
            <a:chExt cx="1113833" cy="228103"/>
          </a:xfrm>
        </p:grpSpPr>
        <p:sp>
          <p:nvSpPr>
            <p:cNvPr id="6" name="Freeform 6"/>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7" name="TextBox 7"/>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15200" y="1397549"/>
            <a:ext cx="15857601" cy="7654866"/>
            <a:chOff x="0" y="0"/>
            <a:chExt cx="4396466" cy="2122286"/>
          </a:xfrm>
        </p:grpSpPr>
        <p:sp>
          <p:nvSpPr>
            <p:cNvPr id="9" name="Freeform 9"/>
            <p:cNvSpPr/>
            <p:nvPr/>
          </p:nvSpPr>
          <p:spPr>
            <a:xfrm>
              <a:off x="0" y="0"/>
              <a:ext cx="4396466" cy="2122286"/>
            </a:xfrm>
            <a:custGeom>
              <a:avLst/>
              <a:gdLst/>
              <a:ahLst/>
              <a:cxnLst/>
              <a:rect l="l" t="t" r="r" b="b"/>
              <a:pathLst>
                <a:path w="4396466" h="2122286">
                  <a:moveTo>
                    <a:pt x="12694" y="0"/>
                  </a:moveTo>
                  <a:lnTo>
                    <a:pt x="4383773" y="0"/>
                  </a:lnTo>
                  <a:cubicBezTo>
                    <a:pt x="4390783" y="0"/>
                    <a:pt x="4396466" y="5683"/>
                    <a:pt x="4396466" y="12694"/>
                  </a:cubicBezTo>
                  <a:lnTo>
                    <a:pt x="4396466" y="2109592"/>
                  </a:lnTo>
                  <a:cubicBezTo>
                    <a:pt x="4396466" y="2116603"/>
                    <a:pt x="4390783" y="2122286"/>
                    <a:pt x="4383773" y="2122286"/>
                  </a:cubicBezTo>
                  <a:lnTo>
                    <a:pt x="12694" y="2122286"/>
                  </a:lnTo>
                  <a:cubicBezTo>
                    <a:pt x="5683" y="2122286"/>
                    <a:pt x="0" y="2116603"/>
                    <a:pt x="0" y="2109592"/>
                  </a:cubicBezTo>
                  <a:lnTo>
                    <a:pt x="0" y="12694"/>
                  </a:lnTo>
                  <a:cubicBezTo>
                    <a:pt x="0" y="5683"/>
                    <a:pt x="5683" y="0"/>
                    <a:pt x="12694"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4396466" cy="2160386"/>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2267853" y="2379800"/>
            <a:ext cx="8885984" cy="1690166"/>
            <a:chOff x="0" y="0"/>
            <a:chExt cx="7163937" cy="1362622"/>
          </a:xfrm>
        </p:grpSpPr>
        <p:sp>
          <p:nvSpPr>
            <p:cNvPr id="12" name="Freeform 12"/>
            <p:cNvSpPr/>
            <p:nvPr/>
          </p:nvSpPr>
          <p:spPr>
            <a:xfrm>
              <a:off x="0" y="0"/>
              <a:ext cx="7163936" cy="1362622"/>
            </a:xfrm>
            <a:custGeom>
              <a:avLst/>
              <a:gdLst/>
              <a:ahLst/>
              <a:cxnLst/>
              <a:rect l="l" t="t" r="r" b="b"/>
              <a:pathLst>
                <a:path w="7163936" h="1362622">
                  <a:moveTo>
                    <a:pt x="22653" y="0"/>
                  </a:moveTo>
                  <a:lnTo>
                    <a:pt x="7141283" y="0"/>
                  </a:lnTo>
                  <a:cubicBezTo>
                    <a:pt x="7147292" y="0"/>
                    <a:pt x="7153053" y="2387"/>
                    <a:pt x="7157302" y="6635"/>
                  </a:cubicBezTo>
                  <a:cubicBezTo>
                    <a:pt x="7161550" y="10883"/>
                    <a:pt x="7163936" y="16645"/>
                    <a:pt x="7163936" y="22653"/>
                  </a:cubicBezTo>
                  <a:lnTo>
                    <a:pt x="7163936" y="1339970"/>
                  </a:lnTo>
                  <a:cubicBezTo>
                    <a:pt x="7163936" y="1345978"/>
                    <a:pt x="7161550" y="1351739"/>
                    <a:pt x="7157302" y="1355987"/>
                  </a:cubicBezTo>
                  <a:cubicBezTo>
                    <a:pt x="7153053" y="1360236"/>
                    <a:pt x="7147292" y="1362622"/>
                    <a:pt x="7141283" y="1362622"/>
                  </a:cubicBezTo>
                  <a:lnTo>
                    <a:pt x="22653" y="1362622"/>
                  </a:lnTo>
                  <a:cubicBezTo>
                    <a:pt x="16645" y="1362622"/>
                    <a:pt x="10883" y="1360236"/>
                    <a:pt x="6635" y="1355987"/>
                  </a:cubicBezTo>
                  <a:cubicBezTo>
                    <a:pt x="2387" y="1351739"/>
                    <a:pt x="0" y="1345978"/>
                    <a:pt x="0" y="1339970"/>
                  </a:cubicBezTo>
                  <a:lnTo>
                    <a:pt x="0" y="22653"/>
                  </a:lnTo>
                  <a:cubicBezTo>
                    <a:pt x="0" y="16645"/>
                    <a:pt x="2387" y="10883"/>
                    <a:pt x="6635" y="6635"/>
                  </a:cubicBezTo>
                  <a:cubicBezTo>
                    <a:pt x="10883" y="2387"/>
                    <a:pt x="16645" y="0"/>
                    <a:pt x="22653" y="0"/>
                  </a:cubicBezTo>
                  <a:close/>
                </a:path>
              </a:pathLst>
            </a:custGeom>
            <a:solidFill>
              <a:srgbClr val="333372"/>
            </a:solidFill>
            <a:ln w="38100" cap="rnd">
              <a:solidFill>
                <a:srgbClr val="000000"/>
              </a:solidFill>
              <a:prstDash val="solid"/>
              <a:round/>
            </a:ln>
          </p:spPr>
          <p:txBody>
            <a:bodyPr/>
            <a:lstStyle/>
            <a:p>
              <a:endParaRPr lang="en-US"/>
            </a:p>
          </p:txBody>
        </p:sp>
        <p:sp>
          <p:nvSpPr>
            <p:cNvPr id="13" name="TextBox 13"/>
            <p:cNvSpPr txBox="1"/>
            <p:nvPr/>
          </p:nvSpPr>
          <p:spPr>
            <a:xfrm>
              <a:off x="0" y="-38100"/>
              <a:ext cx="7163937" cy="1400722"/>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2104062" y="2379800"/>
            <a:ext cx="4129988" cy="5527399"/>
            <a:chOff x="0" y="0"/>
            <a:chExt cx="891993" cy="1193805"/>
          </a:xfrm>
        </p:grpSpPr>
        <p:sp>
          <p:nvSpPr>
            <p:cNvPr id="15" name="Freeform 15"/>
            <p:cNvSpPr/>
            <p:nvPr/>
          </p:nvSpPr>
          <p:spPr>
            <a:xfrm>
              <a:off x="0" y="0"/>
              <a:ext cx="891993" cy="1193805"/>
            </a:xfrm>
            <a:custGeom>
              <a:avLst/>
              <a:gdLst/>
              <a:ahLst/>
              <a:cxnLst/>
              <a:rect l="l" t="t" r="r" b="b"/>
              <a:pathLst>
                <a:path w="891993" h="1193805">
                  <a:moveTo>
                    <a:pt x="43115" y="0"/>
                  </a:moveTo>
                  <a:lnTo>
                    <a:pt x="848878" y="0"/>
                  </a:lnTo>
                  <a:cubicBezTo>
                    <a:pt x="872689" y="0"/>
                    <a:pt x="891993" y="19303"/>
                    <a:pt x="891993" y="43115"/>
                  </a:cubicBezTo>
                  <a:lnTo>
                    <a:pt x="891993" y="1150690"/>
                  </a:lnTo>
                  <a:cubicBezTo>
                    <a:pt x="891993" y="1174502"/>
                    <a:pt x="872689" y="1193805"/>
                    <a:pt x="848878" y="1193805"/>
                  </a:cubicBezTo>
                  <a:lnTo>
                    <a:pt x="43115" y="1193805"/>
                  </a:lnTo>
                  <a:cubicBezTo>
                    <a:pt x="19303" y="1193805"/>
                    <a:pt x="0" y="1174502"/>
                    <a:pt x="0" y="1150690"/>
                  </a:cubicBezTo>
                  <a:lnTo>
                    <a:pt x="0" y="43115"/>
                  </a:lnTo>
                  <a:cubicBezTo>
                    <a:pt x="0" y="19303"/>
                    <a:pt x="19303" y="0"/>
                    <a:pt x="43115" y="0"/>
                  </a:cubicBezTo>
                  <a:close/>
                </a:path>
              </a:pathLst>
            </a:custGeom>
            <a:blipFill>
              <a:blip r:embed="rId4"/>
              <a:stretch>
                <a:fillRect l="-67916" r="-67916"/>
              </a:stretch>
            </a:blipFill>
            <a:ln w="38100" cap="rnd">
              <a:solidFill>
                <a:srgbClr val="000000"/>
              </a:solidFill>
              <a:prstDash val="solid"/>
              <a:round/>
            </a:ln>
          </p:spPr>
          <p:txBody>
            <a:bodyPr/>
            <a:lstStyle/>
            <a:p>
              <a:endParaRPr lang="en-US"/>
            </a:p>
          </p:txBody>
        </p:sp>
      </p:grpSp>
      <p:grpSp>
        <p:nvGrpSpPr>
          <p:cNvPr id="16" name="Group 16"/>
          <p:cNvGrpSpPr/>
          <p:nvPr/>
        </p:nvGrpSpPr>
        <p:grpSpPr>
          <a:xfrm>
            <a:off x="2748065" y="4935326"/>
            <a:ext cx="3756536" cy="1083343"/>
            <a:chOff x="0" y="0"/>
            <a:chExt cx="3028543" cy="873398"/>
          </a:xfrm>
        </p:grpSpPr>
        <p:sp>
          <p:nvSpPr>
            <p:cNvPr id="17" name="Freeform 17"/>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59B8C7"/>
            </a:solidFill>
            <a:ln w="38100" cap="rnd">
              <a:solidFill>
                <a:srgbClr val="000000"/>
              </a:solidFill>
              <a:prstDash val="solid"/>
              <a:round/>
            </a:ln>
          </p:spPr>
          <p:txBody>
            <a:bodyPr/>
            <a:lstStyle/>
            <a:p>
              <a:endParaRPr lang="en-US"/>
            </a:p>
          </p:txBody>
        </p:sp>
        <p:sp>
          <p:nvSpPr>
            <p:cNvPr id="18" name="TextBox 18"/>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19" name="Group 19"/>
          <p:cNvGrpSpPr/>
          <p:nvPr/>
        </p:nvGrpSpPr>
        <p:grpSpPr>
          <a:xfrm>
            <a:off x="2124797" y="4924904"/>
            <a:ext cx="1007086" cy="100708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A</a:t>
              </a:r>
            </a:p>
          </p:txBody>
        </p:sp>
      </p:grpSp>
      <p:grpSp>
        <p:nvGrpSpPr>
          <p:cNvPr id="22" name="Group 22"/>
          <p:cNvGrpSpPr/>
          <p:nvPr/>
        </p:nvGrpSpPr>
        <p:grpSpPr>
          <a:xfrm>
            <a:off x="2748065" y="6615506"/>
            <a:ext cx="3756536" cy="1083343"/>
            <a:chOff x="0" y="0"/>
            <a:chExt cx="3028543" cy="873398"/>
          </a:xfrm>
        </p:grpSpPr>
        <p:sp>
          <p:nvSpPr>
            <p:cNvPr id="23" name="Freeform 23"/>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59B8C7"/>
            </a:solidFill>
            <a:ln w="38100" cap="rnd">
              <a:solidFill>
                <a:srgbClr val="000000"/>
              </a:solidFill>
              <a:prstDash val="solid"/>
              <a:round/>
            </a:ln>
          </p:spPr>
          <p:txBody>
            <a:bodyPr/>
            <a:lstStyle/>
            <a:p>
              <a:endParaRPr lang="en-US"/>
            </a:p>
          </p:txBody>
        </p:sp>
        <p:sp>
          <p:nvSpPr>
            <p:cNvPr id="24" name="TextBox 24"/>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25" name="Group 25"/>
          <p:cNvGrpSpPr/>
          <p:nvPr/>
        </p:nvGrpSpPr>
        <p:grpSpPr>
          <a:xfrm>
            <a:off x="2124797" y="6605083"/>
            <a:ext cx="1007086" cy="100708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27" name="TextBox 27"/>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B</a:t>
              </a:r>
            </a:p>
          </p:txBody>
        </p:sp>
      </p:grpSp>
      <p:grpSp>
        <p:nvGrpSpPr>
          <p:cNvPr id="28" name="Group 28"/>
          <p:cNvGrpSpPr/>
          <p:nvPr/>
        </p:nvGrpSpPr>
        <p:grpSpPr>
          <a:xfrm>
            <a:off x="7334113" y="4935326"/>
            <a:ext cx="3756536" cy="1083343"/>
            <a:chOff x="0" y="0"/>
            <a:chExt cx="3028543" cy="873398"/>
          </a:xfrm>
        </p:grpSpPr>
        <p:sp>
          <p:nvSpPr>
            <p:cNvPr id="29" name="Freeform 29"/>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59B8C7"/>
            </a:solidFill>
            <a:ln w="38100" cap="rnd">
              <a:solidFill>
                <a:srgbClr val="000000"/>
              </a:solidFill>
              <a:prstDash val="solid"/>
              <a:round/>
            </a:ln>
          </p:spPr>
          <p:txBody>
            <a:bodyPr/>
            <a:lstStyle/>
            <a:p>
              <a:endParaRPr lang="en-US"/>
            </a:p>
          </p:txBody>
        </p:sp>
        <p:sp>
          <p:nvSpPr>
            <p:cNvPr id="30" name="TextBox 30"/>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31" name="Group 31"/>
          <p:cNvGrpSpPr/>
          <p:nvPr/>
        </p:nvGrpSpPr>
        <p:grpSpPr>
          <a:xfrm>
            <a:off x="6710845" y="4924904"/>
            <a:ext cx="1007086" cy="1007086"/>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33" name="TextBox 33"/>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C</a:t>
              </a:r>
            </a:p>
          </p:txBody>
        </p:sp>
      </p:grpSp>
      <p:grpSp>
        <p:nvGrpSpPr>
          <p:cNvPr id="34" name="Group 34"/>
          <p:cNvGrpSpPr/>
          <p:nvPr/>
        </p:nvGrpSpPr>
        <p:grpSpPr>
          <a:xfrm>
            <a:off x="7334113" y="6615506"/>
            <a:ext cx="3756536" cy="1083343"/>
            <a:chOff x="0" y="0"/>
            <a:chExt cx="3028543" cy="873398"/>
          </a:xfrm>
        </p:grpSpPr>
        <p:sp>
          <p:nvSpPr>
            <p:cNvPr id="35" name="Freeform 35"/>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59B8C7"/>
            </a:solidFill>
            <a:ln w="38100" cap="rnd">
              <a:solidFill>
                <a:srgbClr val="000000"/>
              </a:solidFill>
              <a:prstDash val="solid"/>
              <a:round/>
            </a:ln>
          </p:spPr>
          <p:txBody>
            <a:bodyPr/>
            <a:lstStyle/>
            <a:p>
              <a:endParaRPr lang="en-US"/>
            </a:p>
          </p:txBody>
        </p:sp>
        <p:sp>
          <p:nvSpPr>
            <p:cNvPr id="36" name="TextBox 36"/>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37" name="Group 37"/>
          <p:cNvGrpSpPr/>
          <p:nvPr/>
        </p:nvGrpSpPr>
        <p:grpSpPr>
          <a:xfrm>
            <a:off x="6710845" y="6605083"/>
            <a:ext cx="1007086" cy="1007086"/>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39" name="TextBox 39"/>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D</a:t>
              </a:r>
            </a:p>
          </p:txBody>
        </p:sp>
      </p:grpSp>
      <p:grpSp>
        <p:nvGrpSpPr>
          <p:cNvPr id="40" name="Group 40"/>
          <p:cNvGrpSpPr/>
          <p:nvPr/>
        </p:nvGrpSpPr>
        <p:grpSpPr>
          <a:xfrm>
            <a:off x="1374312" y="1629315"/>
            <a:ext cx="750485" cy="750485"/>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42" name="TextBox 42"/>
            <p:cNvSpPr txBox="1"/>
            <p:nvPr/>
          </p:nvSpPr>
          <p:spPr>
            <a:xfrm>
              <a:off x="76200" y="38100"/>
              <a:ext cx="660400" cy="698500"/>
            </a:xfrm>
            <a:prstGeom prst="rect">
              <a:avLst/>
            </a:prstGeom>
          </p:spPr>
          <p:txBody>
            <a:bodyPr lIns="50800" tIns="50800" rIns="50800" bIns="50800" rtlCol="0" anchor="ctr"/>
            <a:lstStyle/>
            <a:p>
              <a:pPr algn="ctr">
                <a:lnSpc>
                  <a:spcPts val="3499"/>
                </a:lnSpc>
              </a:pPr>
              <a:r>
                <a:rPr lang="en-US" sz="2499" b="1">
                  <a:solidFill>
                    <a:srgbClr val="FFFFFF"/>
                  </a:solidFill>
                  <a:latin typeface="Montserrat Bold"/>
                  <a:ea typeface="Montserrat Bold"/>
                  <a:cs typeface="Montserrat Bold"/>
                  <a:sym typeface="Montserrat Bold"/>
                </a:rPr>
                <a:t>2</a:t>
              </a:r>
            </a:p>
          </p:txBody>
        </p:sp>
      </p:grpSp>
      <p:sp>
        <p:nvSpPr>
          <p:cNvPr id="43" name="TextBox 43"/>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26</a:t>
            </a:r>
          </a:p>
        </p:txBody>
      </p:sp>
      <p:sp>
        <p:nvSpPr>
          <p:cNvPr id="44" name="TextBox 44"/>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2</a:t>
            </a:r>
          </a:p>
        </p:txBody>
      </p:sp>
      <p:sp>
        <p:nvSpPr>
          <p:cNvPr id="45" name="TextBox 45"/>
          <p:cNvSpPr txBox="1"/>
          <p:nvPr/>
        </p:nvSpPr>
        <p:spPr>
          <a:xfrm>
            <a:off x="2628340" y="2619093"/>
            <a:ext cx="8165011" cy="1144905"/>
          </a:xfrm>
          <a:prstGeom prst="rect">
            <a:avLst/>
          </a:prstGeom>
        </p:spPr>
        <p:txBody>
          <a:bodyPr lIns="0" tIns="0" rIns="0" bIns="0" rtlCol="0" anchor="t">
            <a:spAutoFit/>
          </a:bodyPr>
          <a:lstStyle/>
          <a:p>
            <a:pPr algn="ctr">
              <a:lnSpc>
                <a:spcPts val="4619"/>
              </a:lnSpc>
            </a:pPr>
            <a:r>
              <a:rPr lang="en-US" sz="3299" b="1">
                <a:solidFill>
                  <a:srgbClr val="FFFFFF"/>
                </a:solidFill>
                <a:latin typeface="Montserrat Bold"/>
                <a:ea typeface="Montserrat Bold"/>
                <a:cs typeface="Montserrat Bold"/>
                <a:sym typeface="Montserrat Bold"/>
              </a:rPr>
              <a:t>In which year was the first International Womens Day held?</a:t>
            </a:r>
          </a:p>
        </p:txBody>
      </p:sp>
      <p:sp>
        <p:nvSpPr>
          <p:cNvPr id="46" name="TextBox 46"/>
          <p:cNvSpPr txBox="1"/>
          <p:nvPr/>
        </p:nvSpPr>
        <p:spPr>
          <a:xfrm>
            <a:off x="3323578" y="5104416"/>
            <a:ext cx="2911066" cy="678489"/>
          </a:xfrm>
          <a:prstGeom prst="rect">
            <a:avLst/>
          </a:prstGeom>
        </p:spPr>
        <p:txBody>
          <a:bodyPr lIns="0" tIns="0" rIns="0" bIns="0" rtlCol="0" anchor="t">
            <a:spAutoFit/>
          </a:bodyPr>
          <a:lstStyle/>
          <a:p>
            <a:pPr algn="l">
              <a:lnSpc>
                <a:spcPts val="5652"/>
              </a:lnSpc>
            </a:pPr>
            <a:r>
              <a:rPr lang="en-US" sz="4037" b="1">
                <a:solidFill>
                  <a:srgbClr val="FFFFFF"/>
                </a:solidFill>
                <a:latin typeface="Montserrat Bold"/>
                <a:ea typeface="Montserrat Bold"/>
                <a:cs typeface="Montserrat Bold"/>
                <a:sym typeface="Montserrat Bold"/>
              </a:rPr>
              <a:t>1899</a:t>
            </a:r>
          </a:p>
        </p:txBody>
      </p:sp>
      <p:sp>
        <p:nvSpPr>
          <p:cNvPr id="47" name="TextBox 47"/>
          <p:cNvSpPr txBox="1"/>
          <p:nvPr/>
        </p:nvSpPr>
        <p:spPr>
          <a:xfrm>
            <a:off x="7927481" y="5104416"/>
            <a:ext cx="2911066" cy="678489"/>
          </a:xfrm>
          <a:prstGeom prst="rect">
            <a:avLst/>
          </a:prstGeom>
        </p:spPr>
        <p:txBody>
          <a:bodyPr lIns="0" tIns="0" rIns="0" bIns="0" rtlCol="0" anchor="t">
            <a:spAutoFit/>
          </a:bodyPr>
          <a:lstStyle/>
          <a:p>
            <a:pPr algn="l">
              <a:lnSpc>
                <a:spcPts val="5652"/>
              </a:lnSpc>
            </a:pPr>
            <a:r>
              <a:rPr lang="en-US" sz="4037" b="1">
                <a:solidFill>
                  <a:srgbClr val="FFFFFF"/>
                </a:solidFill>
                <a:latin typeface="Montserrat Bold"/>
                <a:ea typeface="Montserrat Bold"/>
                <a:cs typeface="Montserrat Bold"/>
                <a:sym typeface="Montserrat Bold"/>
              </a:rPr>
              <a:t>1911</a:t>
            </a:r>
          </a:p>
        </p:txBody>
      </p:sp>
      <p:sp>
        <p:nvSpPr>
          <p:cNvPr id="48" name="TextBox 48"/>
          <p:cNvSpPr txBox="1"/>
          <p:nvPr/>
        </p:nvSpPr>
        <p:spPr>
          <a:xfrm>
            <a:off x="3323578" y="6784595"/>
            <a:ext cx="2911066" cy="678489"/>
          </a:xfrm>
          <a:prstGeom prst="rect">
            <a:avLst/>
          </a:prstGeom>
        </p:spPr>
        <p:txBody>
          <a:bodyPr lIns="0" tIns="0" rIns="0" bIns="0" rtlCol="0" anchor="t">
            <a:spAutoFit/>
          </a:bodyPr>
          <a:lstStyle/>
          <a:p>
            <a:pPr algn="l">
              <a:lnSpc>
                <a:spcPts val="5652"/>
              </a:lnSpc>
            </a:pPr>
            <a:r>
              <a:rPr lang="en-US" sz="4037" b="1">
                <a:solidFill>
                  <a:srgbClr val="FFFFFF"/>
                </a:solidFill>
                <a:latin typeface="Montserrat Bold"/>
                <a:ea typeface="Montserrat Bold"/>
                <a:cs typeface="Montserrat Bold"/>
                <a:sym typeface="Montserrat Bold"/>
              </a:rPr>
              <a:t>1948</a:t>
            </a:r>
          </a:p>
        </p:txBody>
      </p:sp>
      <p:sp>
        <p:nvSpPr>
          <p:cNvPr id="49" name="TextBox 49"/>
          <p:cNvSpPr txBox="1"/>
          <p:nvPr/>
        </p:nvSpPr>
        <p:spPr>
          <a:xfrm>
            <a:off x="7801430" y="6784595"/>
            <a:ext cx="3163168" cy="678489"/>
          </a:xfrm>
          <a:prstGeom prst="rect">
            <a:avLst/>
          </a:prstGeom>
        </p:spPr>
        <p:txBody>
          <a:bodyPr lIns="0" tIns="0" rIns="0" bIns="0" rtlCol="0" anchor="t">
            <a:spAutoFit/>
          </a:bodyPr>
          <a:lstStyle/>
          <a:p>
            <a:pPr algn="l">
              <a:lnSpc>
                <a:spcPts val="5652"/>
              </a:lnSpc>
            </a:pPr>
            <a:r>
              <a:rPr lang="en-US" sz="4037" b="1">
                <a:solidFill>
                  <a:srgbClr val="FFFFFF"/>
                </a:solidFill>
                <a:latin typeface="Montserrat Bold"/>
                <a:ea typeface="Montserrat Bold"/>
                <a:cs typeface="Montserrat Bold"/>
                <a:sym typeface="Montserrat Bold"/>
              </a:rPr>
              <a:t>1975</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54222" y="413478"/>
            <a:ext cx="17579555" cy="778185"/>
            <a:chOff x="0" y="0"/>
            <a:chExt cx="23439407" cy="1037580"/>
          </a:xfrm>
        </p:grpSpPr>
        <p:sp>
          <p:nvSpPr>
            <p:cNvPr id="3" name="Freeform 3"/>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4" name="Freeform 4"/>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a:off x="0" y="9334993"/>
            <a:ext cx="2748624" cy="562894"/>
            <a:chOff x="0" y="0"/>
            <a:chExt cx="1113833" cy="228103"/>
          </a:xfrm>
        </p:grpSpPr>
        <p:sp>
          <p:nvSpPr>
            <p:cNvPr id="6" name="Freeform 6"/>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7" name="TextBox 7"/>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15200" y="1397549"/>
            <a:ext cx="15857601" cy="7654866"/>
            <a:chOff x="0" y="0"/>
            <a:chExt cx="4396466" cy="2122286"/>
          </a:xfrm>
        </p:grpSpPr>
        <p:sp>
          <p:nvSpPr>
            <p:cNvPr id="9" name="Freeform 9"/>
            <p:cNvSpPr/>
            <p:nvPr/>
          </p:nvSpPr>
          <p:spPr>
            <a:xfrm>
              <a:off x="0" y="0"/>
              <a:ext cx="4396466" cy="2122286"/>
            </a:xfrm>
            <a:custGeom>
              <a:avLst/>
              <a:gdLst/>
              <a:ahLst/>
              <a:cxnLst/>
              <a:rect l="l" t="t" r="r" b="b"/>
              <a:pathLst>
                <a:path w="4396466" h="2122286">
                  <a:moveTo>
                    <a:pt x="12694" y="0"/>
                  </a:moveTo>
                  <a:lnTo>
                    <a:pt x="4383773" y="0"/>
                  </a:lnTo>
                  <a:cubicBezTo>
                    <a:pt x="4390783" y="0"/>
                    <a:pt x="4396466" y="5683"/>
                    <a:pt x="4396466" y="12694"/>
                  </a:cubicBezTo>
                  <a:lnTo>
                    <a:pt x="4396466" y="2109592"/>
                  </a:lnTo>
                  <a:cubicBezTo>
                    <a:pt x="4396466" y="2116603"/>
                    <a:pt x="4390783" y="2122286"/>
                    <a:pt x="4383773" y="2122286"/>
                  </a:cubicBezTo>
                  <a:lnTo>
                    <a:pt x="12694" y="2122286"/>
                  </a:lnTo>
                  <a:cubicBezTo>
                    <a:pt x="5683" y="2122286"/>
                    <a:pt x="0" y="2116603"/>
                    <a:pt x="0" y="2109592"/>
                  </a:cubicBezTo>
                  <a:lnTo>
                    <a:pt x="0" y="12694"/>
                  </a:lnTo>
                  <a:cubicBezTo>
                    <a:pt x="0" y="5683"/>
                    <a:pt x="5683" y="0"/>
                    <a:pt x="12694"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4396466" cy="2160386"/>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2267853" y="2379800"/>
            <a:ext cx="8885984" cy="1690166"/>
            <a:chOff x="0" y="0"/>
            <a:chExt cx="7163937" cy="1362622"/>
          </a:xfrm>
        </p:grpSpPr>
        <p:sp>
          <p:nvSpPr>
            <p:cNvPr id="12" name="Freeform 12"/>
            <p:cNvSpPr/>
            <p:nvPr/>
          </p:nvSpPr>
          <p:spPr>
            <a:xfrm>
              <a:off x="0" y="0"/>
              <a:ext cx="7163936" cy="1362622"/>
            </a:xfrm>
            <a:custGeom>
              <a:avLst/>
              <a:gdLst/>
              <a:ahLst/>
              <a:cxnLst/>
              <a:rect l="l" t="t" r="r" b="b"/>
              <a:pathLst>
                <a:path w="7163936" h="1362622">
                  <a:moveTo>
                    <a:pt x="22653" y="0"/>
                  </a:moveTo>
                  <a:lnTo>
                    <a:pt x="7141283" y="0"/>
                  </a:lnTo>
                  <a:cubicBezTo>
                    <a:pt x="7147292" y="0"/>
                    <a:pt x="7153053" y="2387"/>
                    <a:pt x="7157302" y="6635"/>
                  </a:cubicBezTo>
                  <a:cubicBezTo>
                    <a:pt x="7161550" y="10883"/>
                    <a:pt x="7163936" y="16645"/>
                    <a:pt x="7163936" y="22653"/>
                  </a:cubicBezTo>
                  <a:lnTo>
                    <a:pt x="7163936" y="1339970"/>
                  </a:lnTo>
                  <a:cubicBezTo>
                    <a:pt x="7163936" y="1345978"/>
                    <a:pt x="7161550" y="1351739"/>
                    <a:pt x="7157302" y="1355987"/>
                  </a:cubicBezTo>
                  <a:cubicBezTo>
                    <a:pt x="7153053" y="1360236"/>
                    <a:pt x="7147292" y="1362622"/>
                    <a:pt x="7141283" y="1362622"/>
                  </a:cubicBezTo>
                  <a:lnTo>
                    <a:pt x="22653" y="1362622"/>
                  </a:lnTo>
                  <a:cubicBezTo>
                    <a:pt x="16645" y="1362622"/>
                    <a:pt x="10883" y="1360236"/>
                    <a:pt x="6635" y="1355987"/>
                  </a:cubicBezTo>
                  <a:cubicBezTo>
                    <a:pt x="2387" y="1351739"/>
                    <a:pt x="0" y="1345978"/>
                    <a:pt x="0" y="1339970"/>
                  </a:cubicBezTo>
                  <a:lnTo>
                    <a:pt x="0" y="22653"/>
                  </a:lnTo>
                  <a:cubicBezTo>
                    <a:pt x="0" y="16645"/>
                    <a:pt x="2387" y="10883"/>
                    <a:pt x="6635" y="6635"/>
                  </a:cubicBezTo>
                  <a:cubicBezTo>
                    <a:pt x="10883" y="2387"/>
                    <a:pt x="16645" y="0"/>
                    <a:pt x="22653" y="0"/>
                  </a:cubicBezTo>
                  <a:close/>
                </a:path>
              </a:pathLst>
            </a:custGeom>
            <a:solidFill>
              <a:srgbClr val="333372"/>
            </a:solidFill>
            <a:ln w="38100" cap="rnd">
              <a:solidFill>
                <a:srgbClr val="000000"/>
              </a:solidFill>
              <a:prstDash val="solid"/>
              <a:round/>
            </a:ln>
          </p:spPr>
          <p:txBody>
            <a:bodyPr/>
            <a:lstStyle/>
            <a:p>
              <a:endParaRPr lang="en-US"/>
            </a:p>
          </p:txBody>
        </p:sp>
        <p:sp>
          <p:nvSpPr>
            <p:cNvPr id="13" name="TextBox 13"/>
            <p:cNvSpPr txBox="1"/>
            <p:nvPr/>
          </p:nvSpPr>
          <p:spPr>
            <a:xfrm>
              <a:off x="0" y="-38100"/>
              <a:ext cx="7163937" cy="1400722"/>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2104062" y="2379800"/>
            <a:ext cx="4129988" cy="5527399"/>
            <a:chOff x="0" y="0"/>
            <a:chExt cx="891993" cy="1193805"/>
          </a:xfrm>
        </p:grpSpPr>
        <p:sp>
          <p:nvSpPr>
            <p:cNvPr id="15" name="Freeform 15"/>
            <p:cNvSpPr/>
            <p:nvPr/>
          </p:nvSpPr>
          <p:spPr>
            <a:xfrm>
              <a:off x="0" y="0"/>
              <a:ext cx="891993" cy="1193805"/>
            </a:xfrm>
            <a:custGeom>
              <a:avLst/>
              <a:gdLst/>
              <a:ahLst/>
              <a:cxnLst/>
              <a:rect l="l" t="t" r="r" b="b"/>
              <a:pathLst>
                <a:path w="891993" h="1193805">
                  <a:moveTo>
                    <a:pt x="43115" y="0"/>
                  </a:moveTo>
                  <a:lnTo>
                    <a:pt x="848878" y="0"/>
                  </a:lnTo>
                  <a:cubicBezTo>
                    <a:pt x="872689" y="0"/>
                    <a:pt x="891993" y="19303"/>
                    <a:pt x="891993" y="43115"/>
                  </a:cubicBezTo>
                  <a:lnTo>
                    <a:pt x="891993" y="1150690"/>
                  </a:lnTo>
                  <a:cubicBezTo>
                    <a:pt x="891993" y="1174502"/>
                    <a:pt x="872689" y="1193805"/>
                    <a:pt x="848878" y="1193805"/>
                  </a:cubicBezTo>
                  <a:lnTo>
                    <a:pt x="43115" y="1193805"/>
                  </a:lnTo>
                  <a:cubicBezTo>
                    <a:pt x="19303" y="1193805"/>
                    <a:pt x="0" y="1174502"/>
                    <a:pt x="0" y="1150690"/>
                  </a:cubicBezTo>
                  <a:lnTo>
                    <a:pt x="0" y="43115"/>
                  </a:lnTo>
                  <a:cubicBezTo>
                    <a:pt x="0" y="19303"/>
                    <a:pt x="19303" y="0"/>
                    <a:pt x="43115" y="0"/>
                  </a:cubicBezTo>
                  <a:close/>
                </a:path>
              </a:pathLst>
            </a:custGeom>
            <a:blipFill>
              <a:blip r:embed="rId4"/>
              <a:stretch>
                <a:fillRect l="-4948" t="-19530" r="-7885" b="-6067"/>
              </a:stretch>
            </a:blipFill>
            <a:ln w="38100" cap="rnd">
              <a:solidFill>
                <a:srgbClr val="000000"/>
              </a:solidFill>
              <a:prstDash val="solid"/>
              <a:round/>
            </a:ln>
          </p:spPr>
          <p:txBody>
            <a:bodyPr/>
            <a:lstStyle/>
            <a:p>
              <a:endParaRPr lang="en-US"/>
            </a:p>
          </p:txBody>
        </p:sp>
      </p:grpSp>
      <p:grpSp>
        <p:nvGrpSpPr>
          <p:cNvPr id="16" name="Group 16"/>
          <p:cNvGrpSpPr/>
          <p:nvPr/>
        </p:nvGrpSpPr>
        <p:grpSpPr>
          <a:xfrm>
            <a:off x="2748065" y="4935326"/>
            <a:ext cx="3756536" cy="1083343"/>
            <a:chOff x="0" y="0"/>
            <a:chExt cx="3028543" cy="873398"/>
          </a:xfrm>
        </p:grpSpPr>
        <p:sp>
          <p:nvSpPr>
            <p:cNvPr id="17" name="Freeform 17"/>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B06EDA"/>
            </a:solidFill>
            <a:ln w="38100" cap="rnd">
              <a:solidFill>
                <a:srgbClr val="000000"/>
              </a:solidFill>
              <a:prstDash val="solid"/>
              <a:round/>
            </a:ln>
          </p:spPr>
          <p:txBody>
            <a:bodyPr/>
            <a:lstStyle/>
            <a:p>
              <a:endParaRPr lang="en-US"/>
            </a:p>
          </p:txBody>
        </p:sp>
        <p:sp>
          <p:nvSpPr>
            <p:cNvPr id="18" name="TextBox 18"/>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19" name="Group 19"/>
          <p:cNvGrpSpPr/>
          <p:nvPr/>
        </p:nvGrpSpPr>
        <p:grpSpPr>
          <a:xfrm>
            <a:off x="2124797" y="4924904"/>
            <a:ext cx="1007086" cy="100708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A</a:t>
              </a:r>
            </a:p>
          </p:txBody>
        </p:sp>
      </p:grpSp>
      <p:grpSp>
        <p:nvGrpSpPr>
          <p:cNvPr id="22" name="Group 22"/>
          <p:cNvGrpSpPr/>
          <p:nvPr/>
        </p:nvGrpSpPr>
        <p:grpSpPr>
          <a:xfrm>
            <a:off x="2748065" y="6615506"/>
            <a:ext cx="3756536" cy="1083343"/>
            <a:chOff x="0" y="0"/>
            <a:chExt cx="3028543" cy="873398"/>
          </a:xfrm>
        </p:grpSpPr>
        <p:sp>
          <p:nvSpPr>
            <p:cNvPr id="23" name="Freeform 23"/>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B06EDA"/>
            </a:solidFill>
            <a:ln w="38100" cap="rnd">
              <a:solidFill>
                <a:srgbClr val="000000"/>
              </a:solidFill>
              <a:prstDash val="solid"/>
              <a:round/>
            </a:ln>
          </p:spPr>
          <p:txBody>
            <a:bodyPr/>
            <a:lstStyle/>
            <a:p>
              <a:endParaRPr lang="en-US"/>
            </a:p>
          </p:txBody>
        </p:sp>
        <p:sp>
          <p:nvSpPr>
            <p:cNvPr id="24" name="TextBox 24"/>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25" name="Group 25"/>
          <p:cNvGrpSpPr/>
          <p:nvPr/>
        </p:nvGrpSpPr>
        <p:grpSpPr>
          <a:xfrm>
            <a:off x="2124797" y="6605083"/>
            <a:ext cx="1007086" cy="100708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27" name="TextBox 27"/>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B</a:t>
              </a:r>
            </a:p>
          </p:txBody>
        </p:sp>
      </p:grpSp>
      <p:grpSp>
        <p:nvGrpSpPr>
          <p:cNvPr id="28" name="Group 28"/>
          <p:cNvGrpSpPr/>
          <p:nvPr/>
        </p:nvGrpSpPr>
        <p:grpSpPr>
          <a:xfrm>
            <a:off x="7334113" y="4935326"/>
            <a:ext cx="3756536" cy="1083343"/>
            <a:chOff x="0" y="0"/>
            <a:chExt cx="3028543" cy="873398"/>
          </a:xfrm>
        </p:grpSpPr>
        <p:sp>
          <p:nvSpPr>
            <p:cNvPr id="29" name="Freeform 29"/>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B06EDA"/>
            </a:solidFill>
            <a:ln w="38100" cap="rnd">
              <a:solidFill>
                <a:srgbClr val="000000"/>
              </a:solidFill>
              <a:prstDash val="solid"/>
              <a:round/>
            </a:ln>
          </p:spPr>
          <p:txBody>
            <a:bodyPr/>
            <a:lstStyle/>
            <a:p>
              <a:endParaRPr lang="en-US"/>
            </a:p>
          </p:txBody>
        </p:sp>
        <p:sp>
          <p:nvSpPr>
            <p:cNvPr id="30" name="TextBox 30"/>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31" name="Group 31"/>
          <p:cNvGrpSpPr/>
          <p:nvPr/>
        </p:nvGrpSpPr>
        <p:grpSpPr>
          <a:xfrm>
            <a:off x="6710845" y="4924904"/>
            <a:ext cx="1007086" cy="1007086"/>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33" name="TextBox 33"/>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C</a:t>
              </a:r>
            </a:p>
          </p:txBody>
        </p:sp>
      </p:grpSp>
      <p:grpSp>
        <p:nvGrpSpPr>
          <p:cNvPr id="34" name="Group 34"/>
          <p:cNvGrpSpPr/>
          <p:nvPr/>
        </p:nvGrpSpPr>
        <p:grpSpPr>
          <a:xfrm>
            <a:off x="7334113" y="6615506"/>
            <a:ext cx="3756536" cy="1083343"/>
            <a:chOff x="0" y="0"/>
            <a:chExt cx="3028543" cy="873398"/>
          </a:xfrm>
        </p:grpSpPr>
        <p:sp>
          <p:nvSpPr>
            <p:cNvPr id="35" name="Freeform 35"/>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B06EDA"/>
            </a:solidFill>
            <a:ln w="38100" cap="rnd">
              <a:solidFill>
                <a:srgbClr val="000000"/>
              </a:solidFill>
              <a:prstDash val="solid"/>
              <a:round/>
            </a:ln>
          </p:spPr>
          <p:txBody>
            <a:bodyPr/>
            <a:lstStyle/>
            <a:p>
              <a:endParaRPr lang="en-US"/>
            </a:p>
          </p:txBody>
        </p:sp>
        <p:sp>
          <p:nvSpPr>
            <p:cNvPr id="36" name="TextBox 36"/>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37" name="Group 37"/>
          <p:cNvGrpSpPr/>
          <p:nvPr/>
        </p:nvGrpSpPr>
        <p:grpSpPr>
          <a:xfrm>
            <a:off x="6710845" y="6605083"/>
            <a:ext cx="1007086" cy="1007086"/>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39" name="TextBox 39"/>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D</a:t>
              </a:r>
            </a:p>
          </p:txBody>
        </p:sp>
      </p:grpSp>
      <p:grpSp>
        <p:nvGrpSpPr>
          <p:cNvPr id="40" name="Group 40"/>
          <p:cNvGrpSpPr/>
          <p:nvPr/>
        </p:nvGrpSpPr>
        <p:grpSpPr>
          <a:xfrm>
            <a:off x="1374312" y="1629315"/>
            <a:ext cx="750485" cy="750485"/>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42" name="TextBox 42"/>
            <p:cNvSpPr txBox="1"/>
            <p:nvPr/>
          </p:nvSpPr>
          <p:spPr>
            <a:xfrm>
              <a:off x="76200" y="38100"/>
              <a:ext cx="660400" cy="698500"/>
            </a:xfrm>
            <a:prstGeom prst="rect">
              <a:avLst/>
            </a:prstGeom>
          </p:spPr>
          <p:txBody>
            <a:bodyPr lIns="50800" tIns="50800" rIns="50800" bIns="50800" rtlCol="0" anchor="ctr"/>
            <a:lstStyle/>
            <a:p>
              <a:pPr algn="ctr">
                <a:lnSpc>
                  <a:spcPts val="3499"/>
                </a:lnSpc>
              </a:pPr>
              <a:r>
                <a:rPr lang="en-US" sz="2499" b="1">
                  <a:solidFill>
                    <a:srgbClr val="FFFFFF"/>
                  </a:solidFill>
                  <a:latin typeface="Montserrat Bold"/>
                  <a:ea typeface="Montserrat Bold"/>
                  <a:cs typeface="Montserrat Bold"/>
                  <a:sym typeface="Montserrat Bold"/>
                </a:rPr>
                <a:t>3</a:t>
              </a:r>
            </a:p>
          </p:txBody>
        </p:sp>
      </p:grpSp>
      <p:sp>
        <p:nvSpPr>
          <p:cNvPr id="43" name="TextBox 43"/>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27</a:t>
            </a:r>
          </a:p>
        </p:txBody>
      </p:sp>
      <p:sp>
        <p:nvSpPr>
          <p:cNvPr id="44" name="TextBox 44"/>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2</a:t>
            </a:r>
          </a:p>
        </p:txBody>
      </p:sp>
      <p:sp>
        <p:nvSpPr>
          <p:cNvPr id="45" name="TextBox 45"/>
          <p:cNvSpPr txBox="1"/>
          <p:nvPr/>
        </p:nvSpPr>
        <p:spPr>
          <a:xfrm>
            <a:off x="2267853" y="2628618"/>
            <a:ext cx="8885984" cy="1099820"/>
          </a:xfrm>
          <a:prstGeom prst="rect">
            <a:avLst/>
          </a:prstGeom>
        </p:spPr>
        <p:txBody>
          <a:bodyPr lIns="0" tIns="0" rIns="0" bIns="0" rtlCol="0" anchor="t">
            <a:spAutoFit/>
          </a:bodyPr>
          <a:lstStyle/>
          <a:p>
            <a:pPr algn="ctr">
              <a:lnSpc>
                <a:spcPts val="4479"/>
              </a:lnSpc>
            </a:pPr>
            <a:r>
              <a:rPr lang="en-US" sz="3199" b="1">
                <a:solidFill>
                  <a:srgbClr val="FFFFFF"/>
                </a:solidFill>
                <a:latin typeface="Montserrat Bold"/>
                <a:ea typeface="Montserrat Bold"/>
                <a:cs typeface="Montserrat Bold"/>
                <a:sym typeface="Montserrat Bold"/>
              </a:rPr>
              <a:t>Which global organisation officially recognises International Women’s Day?</a:t>
            </a:r>
          </a:p>
        </p:txBody>
      </p:sp>
      <p:sp>
        <p:nvSpPr>
          <p:cNvPr id="46" name="TextBox 46"/>
          <p:cNvSpPr txBox="1"/>
          <p:nvPr/>
        </p:nvSpPr>
        <p:spPr>
          <a:xfrm>
            <a:off x="3323578" y="5104416"/>
            <a:ext cx="2911066" cy="678489"/>
          </a:xfrm>
          <a:prstGeom prst="rect">
            <a:avLst/>
          </a:prstGeom>
        </p:spPr>
        <p:txBody>
          <a:bodyPr lIns="0" tIns="0" rIns="0" bIns="0" rtlCol="0" anchor="t">
            <a:spAutoFit/>
          </a:bodyPr>
          <a:lstStyle/>
          <a:p>
            <a:pPr algn="l">
              <a:lnSpc>
                <a:spcPts val="5652"/>
              </a:lnSpc>
            </a:pPr>
            <a:r>
              <a:rPr lang="en-US" sz="4037" b="1">
                <a:solidFill>
                  <a:srgbClr val="FFFFFF"/>
                </a:solidFill>
                <a:latin typeface="Montserrat Bold"/>
                <a:ea typeface="Montserrat Bold"/>
                <a:cs typeface="Montserrat Bold"/>
                <a:sym typeface="Montserrat Bold"/>
              </a:rPr>
              <a:t>FIFA</a:t>
            </a:r>
          </a:p>
        </p:txBody>
      </p:sp>
      <p:sp>
        <p:nvSpPr>
          <p:cNvPr id="47" name="TextBox 47"/>
          <p:cNvSpPr txBox="1"/>
          <p:nvPr/>
        </p:nvSpPr>
        <p:spPr>
          <a:xfrm>
            <a:off x="3323578" y="6784595"/>
            <a:ext cx="2911066" cy="678489"/>
          </a:xfrm>
          <a:prstGeom prst="rect">
            <a:avLst/>
          </a:prstGeom>
        </p:spPr>
        <p:txBody>
          <a:bodyPr lIns="0" tIns="0" rIns="0" bIns="0" rtlCol="0" anchor="t">
            <a:spAutoFit/>
          </a:bodyPr>
          <a:lstStyle/>
          <a:p>
            <a:pPr algn="l">
              <a:lnSpc>
                <a:spcPts val="5652"/>
              </a:lnSpc>
            </a:pPr>
            <a:r>
              <a:rPr lang="en-US" sz="4037" b="1">
                <a:solidFill>
                  <a:srgbClr val="FFFFFF"/>
                </a:solidFill>
                <a:latin typeface="Montserrat Bold"/>
                <a:ea typeface="Montserrat Bold"/>
                <a:cs typeface="Montserrat Bold"/>
                <a:sym typeface="Montserrat Bold"/>
              </a:rPr>
              <a:t>NATO</a:t>
            </a:r>
          </a:p>
        </p:txBody>
      </p:sp>
      <p:sp>
        <p:nvSpPr>
          <p:cNvPr id="48" name="TextBox 48"/>
          <p:cNvSpPr txBox="1"/>
          <p:nvPr/>
        </p:nvSpPr>
        <p:spPr>
          <a:xfrm>
            <a:off x="7801430" y="6793027"/>
            <a:ext cx="3163168" cy="806279"/>
          </a:xfrm>
          <a:prstGeom prst="rect">
            <a:avLst/>
          </a:prstGeom>
        </p:spPr>
        <p:txBody>
          <a:bodyPr lIns="0" tIns="0" rIns="0" bIns="0" rtlCol="0" anchor="t">
            <a:spAutoFit/>
          </a:bodyPr>
          <a:lstStyle/>
          <a:p>
            <a:pPr algn="l">
              <a:lnSpc>
                <a:spcPts val="3206"/>
              </a:lnSpc>
            </a:pPr>
            <a:r>
              <a:rPr lang="en-US" sz="2837" b="1">
                <a:solidFill>
                  <a:srgbClr val="FFFFFF"/>
                </a:solidFill>
                <a:latin typeface="Montserrat Bold"/>
                <a:ea typeface="Montserrat Bold"/>
                <a:cs typeface="Montserrat Bold"/>
                <a:sym typeface="Montserrat Bold"/>
              </a:rPr>
              <a:t>The United Nations </a:t>
            </a:r>
          </a:p>
        </p:txBody>
      </p:sp>
      <p:sp>
        <p:nvSpPr>
          <p:cNvPr id="49" name="TextBox 49"/>
          <p:cNvSpPr txBox="1"/>
          <p:nvPr/>
        </p:nvSpPr>
        <p:spPr>
          <a:xfrm>
            <a:off x="7801430" y="5083383"/>
            <a:ext cx="3163168" cy="845268"/>
          </a:xfrm>
          <a:prstGeom prst="rect">
            <a:avLst/>
          </a:prstGeom>
        </p:spPr>
        <p:txBody>
          <a:bodyPr lIns="0" tIns="0" rIns="0" bIns="0" rtlCol="0" anchor="t">
            <a:spAutoFit/>
          </a:bodyPr>
          <a:lstStyle/>
          <a:p>
            <a:pPr algn="l">
              <a:lnSpc>
                <a:spcPts val="3319"/>
              </a:lnSpc>
            </a:pPr>
            <a:r>
              <a:rPr lang="en-US" sz="2937" b="1">
                <a:solidFill>
                  <a:srgbClr val="FFFFFF"/>
                </a:solidFill>
                <a:latin typeface="Montserrat Bold"/>
                <a:ea typeface="Montserrat Bold"/>
                <a:cs typeface="Montserrat Bold"/>
                <a:sym typeface="Montserrat Bold"/>
              </a:rPr>
              <a:t>The World Bank</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54222" y="413478"/>
            <a:ext cx="17579555" cy="778185"/>
            <a:chOff x="0" y="0"/>
            <a:chExt cx="23439407" cy="1037580"/>
          </a:xfrm>
        </p:grpSpPr>
        <p:sp>
          <p:nvSpPr>
            <p:cNvPr id="3" name="Freeform 3"/>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4" name="Freeform 4"/>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a:off x="0" y="9334993"/>
            <a:ext cx="2748624" cy="562894"/>
            <a:chOff x="0" y="0"/>
            <a:chExt cx="1113833" cy="228103"/>
          </a:xfrm>
        </p:grpSpPr>
        <p:sp>
          <p:nvSpPr>
            <p:cNvPr id="6" name="Freeform 6"/>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7" name="TextBox 7"/>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15200" y="1397549"/>
            <a:ext cx="15857601" cy="7654866"/>
            <a:chOff x="0" y="0"/>
            <a:chExt cx="4396466" cy="2122286"/>
          </a:xfrm>
        </p:grpSpPr>
        <p:sp>
          <p:nvSpPr>
            <p:cNvPr id="9" name="Freeform 9"/>
            <p:cNvSpPr/>
            <p:nvPr/>
          </p:nvSpPr>
          <p:spPr>
            <a:xfrm>
              <a:off x="0" y="0"/>
              <a:ext cx="4396466" cy="2122286"/>
            </a:xfrm>
            <a:custGeom>
              <a:avLst/>
              <a:gdLst/>
              <a:ahLst/>
              <a:cxnLst/>
              <a:rect l="l" t="t" r="r" b="b"/>
              <a:pathLst>
                <a:path w="4396466" h="2122286">
                  <a:moveTo>
                    <a:pt x="12694" y="0"/>
                  </a:moveTo>
                  <a:lnTo>
                    <a:pt x="4383773" y="0"/>
                  </a:lnTo>
                  <a:cubicBezTo>
                    <a:pt x="4390783" y="0"/>
                    <a:pt x="4396466" y="5683"/>
                    <a:pt x="4396466" y="12694"/>
                  </a:cubicBezTo>
                  <a:lnTo>
                    <a:pt x="4396466" y="2109592"/>
                  </a:lnTo>
                  <a:cubicBezTo>
                    <a:pt x="4396466" y="2116603"/>
                    <a:pt x="4390783" y="2122286"/>
                    <a:pt x="4383773" y="2122286"/>
                  </a:cubicBezTo>
                  <a:lnTo>
                    <a:pt x="12694" y="2122286"/>
                  </a:lnTo>
                  <a:cubicBezTo>
                    <a:pt x="5683" y="2122286"/>
                    <a:pt x="0" y="2116603"/>
                    <a:pt x="0" y="2109592"/>
                  </a:cubicBezTo>
                  <a:lnTo>
                    <a:pt x="0" y="12694"/>
                  </a:lnTo>
                  <a:cubicBezTo>
                    <a:pt x="0" y="5683"/>
                    <a:pt x="5683" y="0"/>
                    <a:pt x="12694"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4396466" cy="2160386"/>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2267853" y="2379800"/>
            <a:ext cx="8885984" cy="1690166"/>
            <a:chOff x="0" y="0"/>
            <a:chExt cx="7163937" cy="1362622"/>
          </a:xfrm>
        </p:grpSpPr>
        <p:sp>
          <p:nvSpPr>
            <p:cNvPr id="12" name="Freeform 12"/>
            <p:cNvSpPr/>
            <p:nvPr/>
          </p:nvSpPr>
          <p:spPr>
            <a:xfrm>
              <a:off x="0" y="0"/>
              <a:ext cx="7163936" cy="1362622"/>
            </a:xfrm>
            <a:custGeom>
              <a:avLst/>
              <a:gdLst/>
              <a:ahLst/>
              <a:cxnLst/>
              <a:rect l="l" t="t" r="r" b="b"/>
              <a:pathLst>
                <a:path w="7163936" h="1362622">
                  <a:moveTo>
                    <a:pt x="22653" y="0"/>
                  </a:moveTo>
                  <a:lnTo>
                    <a:pt x="7141283" y="0"/>
                  </a:lnTo>
                  <a:cubicBezTo>
                    <a:pt x="7147292" y="0"/>
                    <a:pt x="7153053" y="2387"/>
                    <a:pt x="7157302" y="6635"/>
                  </a:cubicBezTo>
                  <a:cubicBezTo>
                    <a:pt x="7161550" y="10883"/>
                    <a:pt x="7163936" y="16645"/>
                    <a:pt x="7163936" y="22653"/>
                  </a:cubicBezTo>
                  <a:lnTo>
                    <a:pt x="7163936" y="1339970"/>
                  </a:lnTo>
                  <a:cubicBezTo>
                    <a:pt x="7163936" y="1345978"/>
                    <a:pt x="7161550" y="1351739"/>
                    <a:pt x="7157302" y="1355987"/>
                  </a:cubicBezTo>
                  <a:cubicBezTo>
                    <a:pt x="7153053" y="1360236"/>
                    <a:pt x="7147292" y="1362622"/>
                    <a:pt x="7141283" y="1362622"/>
                  </a:cubicBezTo>
                  <a:lnTo>
                    <a:pt x="22653" y="1362622"/>
                  </a:lnTo>
                  <a:cubicBezTo>
                    <a:pt x="16645" y="1362622"/>
                    <a:pt x="10883" y="1360236"/>
                    <a:pt x="6635" y="1355987"/>
                  </a:cubicBezTo>
                  <a:cubicBezTo>
                    <a:pt x="2387" y="1351739"/>
                    <a:pt x="0" y="1345978"/>
                    <a:pt x="0" y="1339970"/>
                  </a:cubicBezTo>
                  <a:lnTo>
                    <a:pt x="0" y="22653"/>
                  </a:lnTo>
                  <a:cubicBezTo>
                    <a:pt x="0" y="16645"/>
                    <a:pt x="2387" y="10883"/>
                    <a:pt x="6635" y="6635"/>
                  </a:cubicBezTo>
                  <a:cubicBezTo>
                    <a:pt x="10883" y="2387"/>
                    <a:pt x="16645" y="0"/>
                    <a:pt x="22653" y="0"/>
                  </a:cubicBezTo>
                  <a:close/>
                </a:path>
              </a:pathLst>
            </a:custGeom>
            <a:solidFill>
              <a:srgbClr val="333372"/>
            </a:solidFill>
            <a:ln w="38100" cap="rnd">
              <a:solidFill>
                <a:srgbClr val="000000"/>
              </a:solidFill>
              <a:prstDash val="solid"/>
              <a:round/>
            </a:ln>
          </p:spPr>
          <p:txBody>
            <a:bodyPr/>
            <a:lstStyle/>
            <a:p>
              <a:endParaRPr lang="en-US"/>
            </a:p>
          </p:txBody>
        </p:sp>
        <p:sp>
          <p:nvSpPr>
            <p:cNvPr id="13" name="TextBox 13"/>
            <p:cNvSpPr txBox="1"/>
            <p:nvPr/>
          </p:nvSpPr>
          <p:spPr>
            <a:xfrm>
              <a:off x="0" y="-38100"/>
              <a:ext cx="7163937" cy="1400722"/>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2104062" y="2379800"/>
            <a:ext cx="4129988" cy="5527399"/>
            <a:chOff x="0" y="0"/>
            <a:chExt cx="891993" cy="1193805"/>
          </a:xfrm>
        </p:grpSpPr>
        <p:sp>
          <p:nvSpPr>
            <p:cNvPr id="15" name="Freeform 15"/>
            <p:cNvSpPr/>
            <p:nvPr/>
          </p:nvSpPr>
          <p:spPr>
            <a:xfrm>
              <a:off x="0" y="0"/>
              <a:ext cx="891993" cy="1193805"/>
            </a:xfrm>
            <a:custGeom>
              <a:avLst/>
              <a:gdLst/>
              <a:ahLst/>
              <a:cxnLst/>
              <a:rect l="l" t="t" r="r" b="b"/>
              <a:pathLst>
                <a:path w="891993" h="1193805">
                  <a:moveTo>
                    <a:pt x="43115" y="0"/>
                  </a:moveTo>
                  <a:lnTo>
                    <a:pt x="848878" y="0"/>
                  </a:lnTo>
                  <a:cubicBezTo>
                    <a:pt x="872689" y="0"/>
                    <a:pt x="891993" y="19303"/>
                    <a:pt x="891993" y="43115"/>
                  </a:cubicBezTo>
                  <a:lnTo>
                    <a:pt x="891993" y="1150690"/>
                  </a:lnTo>
                  <a:cubicBezTo>
                    <a:pt x="891993" y="1174502"/>
                    <a:pt x="872689" y="1193805"/>
                    <a:pt x="848878" y="1193805"/>
                  </a:cubicBezTo>
                  <a:lnTo>
                    <a:pt x="43115" y="1193805"/>
                  </a:lnTo>
                  <a:cubicBezTo>
                    <a:pt x="19303" y="1193805"/>
                    <a:pt x="0" y="1174502"/>
                    <a:pt x="0" y="1150690"/>
                  </a:cubicBezTo>
                  <a:lnTo>
                    <a:pt x="0" y="43115"/>
                  </a:lnTo>
                  <a:cubicBezTo>
                    <a:pt x="0" y="19303"/>
                    <a:pt x="19303" y="0"/>
                    <a:pt x="43115" y="0"/>
                  </a:cubicBezTo>
                  <a:close/>
                </a:path>
              </a:pathLst>
            </a:custGeom>
            <a:blipFill>
              <a:blip r:embed="rId4"/>
              <a:stretch>
                <a:fillRect l="-50285" r="-50285"/>
              </a:stretch>
            </a:blipFill>
            <a:ln w="38100" cap="rnd">
              <a:solidFill>
                <a:srgbClr val="000000"/>
              </a:solidFill>
              <a:prstDash val="solid"/>
              <a:round/>
            </a:ln>
          </p:spPr>
          <p:txBody>
            <a:bodyPr/>
            <a:lstStyle/>
            <a:p>
              <a:endParaRPr lang="en-US"/>
            </a:p>
          </p:txBody>
        </p:sp>
      </p:grpSp>
      <p:grpSp>
        <p:nvGrpSpPr>
          <p:cNvPr id="16" name="Group 16"/>
          <p:cNvGrpSpPr/>
          <p:nvPr/>
        </p:nvGrpSpPr>
        <p:grpSpPr>
          <a:xfrm>
            <a:off x="2748065" y="4935326"/>
            <a:ext cx="3756536" cy="1083343"/>
            <a:chOff x="0" y="0"/>
            <a:chExt cx="3028543" cy="873398"/>
          </a:xfrm>
        </p:grpSpPr>
        <p:sp>
          <p:nvSpPr>
            <p:cNvPr id="17" name="Freeform 17"/>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59B8C7"/>
            </a:solidFill>
            <a:ln w="38100" cap="rnd">
              <a:solidFill>
                <a:srgbClr val="000000"/>
              </a:solidFill>
              <a:prstDash val="solid"/>
              <a:round/>
            </a:ln>
          </p:spPr>
          <p:txBody>
            <a:bodyPr/>
            <a:lstStyle/>
            <a:p>
              <a:endParaRPr lang="en-US"/>
            </a:p>
          </p:txBody>
        </p:sp>
        <p:sp>
          <p:nvSpPr>
            <p:cNvPr id="18" name="TextBox 18"/>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19" name="Group 19"/>
          <p:cNvGrpSpPr/>
          <p:nvPr/>
        </p:nvGrpSpPr>
        <p:grpSpPr>
          <a:xfrm>
            <a:off x="2124797" y="4924904"/>
            <a:ext cx="1007086" cy="100708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A</a:t>
              </a:r>
            </a:p>
          </p:txBody>
        </p:sp>
      </p:grpSp>
      <p:grpSp>
        <p:nvGrpSpPr>
          <p:cNvPr id="22" name="Group 22"/>
          <p:cNvGrpSpPr/>
          <p:nvPr/>
        </p:nvGrpSpPr>
        <p:grpSpPr>
          <a:xfrm>
            <a:off x="2748065" y="6615506"/>
            <a:ext cx="3756536" cy="1083343"/>
            <a:chOff x="0" y="0"/>
            <a:chExt cx="3028543" cy="873398"/>
          </a:xfrm>
        </p:grpSpPr>
        <p:sp>
          <p:nvSpPr>
            <p:cNvPr id="23" name="Freeform 23"/>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59B8C7"/>
            </a:solidFill>
            <a:ln w="38100" cap="rnd">
              <a:solidFill>
                <a:srgbClr val="000000"/>
              </a:solidFill>
              <a:prstDash val="solid"/>
              <a:round/>
            </a:ln>
          </p:spPr>
          <p:txBody>
            <a:bodyPr/>
            <a:lstStyle/>
            <a:p>
              <a:endParaRPr lang="en-US"/>
            </a:p>
          </p:txBody>
        </p:sp>
        <p:sp>
          <p:nvSpPr>
            <p:cNvPr id="24" name="TextBox 24"/>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25" name="Group 25"/>
          <p:cNvGrpSpPr/>
          <p:nvPr/>
        </p:nvGrpSpPr>
        <p:grpSpPr>
          <a:xfrm>
            <a:off x="2124797" y="6605083"/>
            <a:ext cx="1007086" cy="100708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27" name="TextBox 27"/>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B</a:t>
              </a:r>
            </a:p>
          </p:txBody>
        </p:sp>
      </p:grpSp>
      <p:grpSp>
        <p:nvGrpSpPr>
          <p:cNvPr id="28" name="Group 28"/>
          <p:cNvGrpSpPr/>
          <p:nvPr/>
        </p:nvGrpSpPr>
        <p:grpSpPr>
          <a:xfrm>
            <a:off x="7334113" y="4935326"/>
            <a:ext cx="3756536" cy="1083343"/>
            <a:chOff x="0" y="0"/>
            <a:chExt cx="3028543" cy="873398"/>
          </a:xfrm>
        </p:grpSpPr>
        <p:sp>
          <p:nvSpPr>
            <p:cNvPr id="29" name="Freeform 29"/>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59B8C7"/>
            </a:solidFill>
            <a:ln w="38100" cap="rnd">
              <a:solidFill>
                <a:srgbClr val="000000"/>
              </a:solidFill>
              <a:prstDash val="solid"/>
              <a:round/>
            </a:ln>
          </p:spPr>
          <p:txBody>
            <a:bodyPr/>
            <a:lstStyle/>
            <a:p>
              <a:endParaRPr lang="en-US"/>
            </a:p>
          </p:txBody>
        </p:sp>
        <p:sp>
          <p:nvSpPr>
            <p:cNvPr id="30" name="TextBox 30"/>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31" name="Group 31"/>
          <p:cNvGrpSpPr/>
          <p:nvPr/>
        </p:nvGrpSpPr>
        <p:grpSpPr>
          <a:xfrm>
            <a:off x="6710845" y="4924904"/>
            <a:ext cx="1007086" cy="1007086"/>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33" name="TextBox 33"/>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C</a:t>
              </a:r>
            </a:p>
          </p:txBody>
        </p:sp>
      </p:grpSp>
      <p:grpSp>
        <p:nvGrpSpPr>
          <p:cNvPr id="34" name="Group 34"/>
          <p:cNvGrpSpPr/>
          <p:nvPr/>
        </p:nvGrpSpPr>
        <p:grpSpPr>
          <a:xfrm>
            <a:off x="7334113" y="6615506"/>
            <a:ext cx="3756536" cy="1083343"/>
            <a:chOff x="0" y="0"/>
            <a:chExt cx="3028543" cy="873398"/>
          </a:xfrm>
        </p:grpSpPr>
        <p:sp>
          <p:nvSpPr>
            <p:cNvPr id="35" name="Freeform 35"/>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59B8C7"/>
            </a:solidFill>
            <a:ln w="38100" cap="rnd">
              <a:solidFill>
                <a:srgbClr val="000000"/>
              </a:solidFill>
              <a:prstDash val="solid"/>
              <a:round/>
            </a:ln>
          </p:spPr>
          <p:txBody>
            <a:bodyPr/>
            <a:lstStyle/>
            <a:p>
              <a:endParaRPr lang="en-US"/>
            </a:p>
          </p:txBody>
        </p:sp>
        <p:sp>
          <p:nvSpPr>
            <p:cNvPr id="36" name="TextBox 36"/>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37" name="Group 37"/>
          <p:cNvGrpSpPr/>
          <p:nvPr/>
        </p:nvGrpSpPr>
        <p:grpSpPr>
          <a:xfrm>
            <a:off x="6710845" y="6605083"/>
            <a:ext cx="1007086" cy="1007086"/>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39" name="TextBox 39"/>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D</a:t>
              </a:r>
            </a:p>
          </p:txBody>
        </p:sp>
      </p:grpSp>
      <p:grpSp>
        <p:nvGrpSpPr>
          <p:cNvPr id="40" name="Group 40"/>
          <p:cNvGrpSpPr/>
          <p:nvPr/>
        </p:nvGrpSpPr>
        <p:grpSpPr>
          <a:xfrm>
            <a:off x="1374312" y="1629315"/>
            <a:ext cx="750485" cy="750485"/>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42" name="TextBox 42"/>
            <p:cNvSpPr txBox="1"/>
            <p:nvPr/>
          </p:nvSpPr>
          <p:spPr>
            <a:xfrm>
              <a:off x="76200" y="38100"/>
              <a:ext cx="660400" cy="698500"/>
            </a:xfrm>
            <a:prstGeom prst="rect">
              <a:avLst/>
            </a:prstGeom>
          </p:spPr>
          <p:txBody>
            <a:bodyPr lIns="50800" tIns="50800" rIns="50800" bIns="50800" rtlCol="0" anchor="ctr"/>
            <a:lstStyle/>
            <a:p>
              <a:pPr algn="ctr">
                <a:lnSpc>
                  <a:spcPts val="3499"/>
                </a:lnSpc>
              </a:pPr>
              <a:r>
                <a:rPr lang="en-US" sz="2499" b="1">
                  <a:solidFill>
                    <a:srgbClr val="FFFFFF"/>
                  </a:solidFill>
                  <a:latin typeface="Montserrat Bold"/>
                  <a:ea typeface="Montserrat Bold"/>
                  <a:cs typeface="Montserrat Bold"/>
                  <a:sym typeface="Montserrat Bold"/>
                </a:rPr>
                <a:t>4</a:t>
              </a:r>
            </a:p>
          </p:txBody>
        </p:sp>
      </p:grpSp>
      <p:sp>
        <p:nvSpPr>
          <p:cNvPr id="43" name="TextBox 43"/>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28</a:t>
            </a:r>
          </a:p>
        </p:txBody>
      </p:sp>
      <p:sp>
        <p:nvSpPr>
          <p:cNvPr id="44" name="TextBox 44"/>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2</a:t>
            </a:r>
          </a:p>
        </p:txBody>
      </p:sp>
      <p:sp>
        <p:nvSpPr>
          <p:cNvPr id="45" name="TextBox 45"/>
          <p:cNvSpPr txBox="1"/>
          <p:nvPr/>
        </p:nvSpPr>
        <p:spPr>
          <a:xfrm>
            <a:off x="2628340" y="2619093"/>
            <a:ext cx="8165011" cy="1144905"/>
          </a:xfrm>
          <a:prstGeom prst="rect">
            <a:avLst/>
          </a:prstGeom>
        </p:spPr>
        <p:txBody>
          <a:bodyPr lIns="0" tIns="0" rIns="0" bIns="0" rtlCol="0" anchor="t">
            <a:spAutoFit/>
          </a:bodyPr>
          <a:lstStyle/>
          <a:p>
            <a:pPr algn="ctr">
              <a:lnSpc>
                <a:spcPts val="4619"/>
              </a:lnSpc>
            </a:pPr>
            <a:r>
              <a:rPr lang="en-US" sz="3299" b="1">
                <a:solidFill>
                  <a:srgbClr val="FFFFFF"/>
                </a:solidFill>
                <a:latin typeface="Montserrat Bold"/>
                <a:ea typeface="Montserrat Bold"/>
                <a:cs typeface="Montserrat Bold"/>
                <a:sym typeface="Montserrat Bold"/>
              </a:rPr>
              <a:t>What colours are traditionally associated with IWD?</a:t>
            </a:r>
          </a:p>
        </p:txBody>
      </p:sp>
      <p:sp>
        <p:nvSpPr>
          <p:cNvPr id="46" name="TextBox 46"/>
          <p:cNvSpPr txBox="1"/>
          <p:nvPr/>
        </p:nvSpPr>
        <p:spPr>
          <a:xfrm>
            <a:off x="3323578" y="5167832"/>
            <a:ext cx="2911066" cy="513388"/>
          </a:xfrm>
          <a:prstGeom prst="rect">
            <a:avLst/>
          </a:prstGeom>
        </p:spPr>
        <p:txBody>
          <a:bodyPr lIns="0" tIns="0" rIns="0" bIns="0" rtlCol="0" anchor="t">
            <a:spAutoFit/>
          </a:bodyPr>
          <a:lstStyle/>
          <a:p>
            <a:pPr algn="l">
              <a:lnSpc>
                <a:spcPts val="4253"/>
              </a:lnSpc>
            </a:pPr>
            <a:r>
              <a:rPr lang="en-US" sz="3037" b="1">
                <a:solidFill>
                  <a:srgbClr val="FFFFFF"/>
                </a:solidFill>
                <a:latin typeface="Montserrat Bold"/>
                <a:ea typeface="Montserrat Bold"/>
                <a:cs typeface="Montserrat Bold"/>
                <a:sym typeface="Montserrat Bold"/>
              </a:rPr>
              <a:t>Purple &amp; Pink</a:t>
            </a:r>
          </a:p>
        </p:txBody>
      </p:sp>
      <p:sp>
        <p:nvSpPr>
          <p:cNvPr id="47" name="TextBox 47"/>
          <p:cNvSpPr txBox="1"/>
          <p:nvPr/>
        </p:nvSpPr>
        <p:spPr>
          <a:xfrm>
            <a:off x="7848798" y="5038448"/>
            <a:ext cx="2911066" cy="797433"/>
          </a:xfrm>
          <a:prstGeom prst="rect">
            <a:avLst/>
          </a:prstGeom>
        </p:spPr>
        <p:txBody>
          <a:bodyPr lIns="0" tIns="0" rIns="0" bIns="0" rtlCol="0" anchor="t">
            <a:spAutoFit/>
          </a:bodyPr>
          <a:lstStyle/>
          <a:p>
            <a:pPr algn="l">
              <a:lnSpc>
                <a:spcPts val="3186"/>
              </a:lnSpc>
            </a:pPr>
            <a:r>
              <a:rPr lang="en-US" sz="2700" b="1">
                <a:solidFill>
                  <a:srgbClr val="FFFFFF"/>
                </a:solidFill>
                <a:latin typeface="Montserrat Bold"/>
                <a:ea typeface="Montserrat Bold"/>
                <a:cs typeface="Montserrat Bold"/>
                <a:sym typeface="Montserrat Bold"/>
              </a:rPr>
              <a:t>Purple, White &amp; Green</a:t>
            </a:r>
          </a:p>
        </p:txBody>
      </p:sp>
      <p:sp>
        <p:nvSpPr>
          <p:cNvPr id="48" name="TextBox 48"/>
          <p:cNvSpPr txBox="1"/>
          <p:nvPr/>
        </p:nvSpPr>
        <p:spPr>
          <a:xfrm>
            <a:off x="3323578" y="6718736"/>
            <a:ext cx="2656094" cy="797433"/>
          </a:xfrm>
          <a:prstGeom prst="rect">
            <a:avLst/>
          </a:prstGeom>
        </p:spPr>
        <p:txBody>
          <a:bodyPr lIns="0" tIns="0" rIns="0" bIns="0" rtlCol="0" anchor="t">
            <a:spAutoFit/>
          </a:bodyPr>
          <a:lstStyle/>
          <a:p>
            <a:pPr algn="l">
              <a:lnSpc>
                <a:spcPts val="3186"/>
              </a:lnSpc>
            </a:pPr>
            <a:r>
              <a:rPr lang="en-US" sz="2700" b="1">
                <a:solidFill>
                  <a:srgbClr val="FFFFFF"/>
                </a:solidFill>
                <a:latin typeface="Montserrat Bold"/>
                <a:ea typeface="Montserrat Bold"/>
                <a:cs typeface="Montserrat Bold"/>
                <a:sym typeface="Montserrat Bold"/>
              </a:rPr>
              <a:t>Purple, Pink &amp; White</a:t>
            </a:r>
          </a:p>
        </p:txBody>
      </p:sp>
      <p:sp>
        <p:nvSpPr>
          <p:cNvPr id="49" name="TextBox 49"/>
          <p:cNvSpPr txBox="1"/>
          <p:nvPr/>
        </p:nvSpPr>
        <p:spPr>
          <a:xfrm>
            <a:off x="7848798" y="6871908"/>
            <a:ext cx="3163168" cy="513388"/>
          </a:xfrm>
          <a:prstGeom prst="rect">
            <a:avLst/>
          </a:prstGeom>
        </p:spPr>
        <p:txBody>
          <a:bodyPr lIns="0" tIns="0" rIns="0" bIns="0" rtlCol="0" anchor="t">
            <a:spAutoFit/>
          </a:bodyPr>
          <a:lstStyle/>
          <a:p>
            <a:pPr algn="l">
              <a:lnSpc>
                <a:spcPts val="4253"/>
              </a:lnSpc>
            </a:pPr>
            <a:r>
              <a:rPr lang="en-US" sz="3037" b="1">
                <a:solidFill>
                  <a:srgbClr val="FFFFFF"/>
                </a:solidFill>
                <a:latin typeface="Montserrat Bold"/>
                <a:ea typeface="Montserrat Bold"/>
                <a:cs typeface="Montserrat Bold"/>
                <a:sym typeface="Montserrat Bold"/>
              </a:rPr>
              <a:t>Purple &amp; White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54222" y="413478"/>
            <a:ext cx="17579555" cy="778185"/>
            <a:chOff x="0" y="0"/>
            <a:chExt cx="23439407" cy="1037580"/>
          </a:xfrm>
        </p:grpSpPr>
        <p:sp>
          <p:nvSpPr>
            <p:cNvPr id="3" name="Freeform 3"/>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4" name="Freeform 4"/>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a:off x="0" y="9334993"/>
            <a:ext cx="2748624" cy="562894"/>
            <a:chOff x="0" y="0"/>
            <a:chExt cx="1113833" cy="228103"/>
          </a:xfrm>
        </p:grpSpPr>
        <p:sp>
          <p:nvSpPr>
            <p:cNvPr id="6" name="Freeform 6"/>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7" name="TextBox 7"/>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15200" y="1397549"/>
            <a:ext cx="15857601" cy="7654866"/>
            <a:chOff x="0" y="0"/>
            <a:chExt cx="4396466" cy="2122286"/>
          </a:xfrm>
        </p:grpSpPr>
        <p:sp>
          <p:nvSpPr>
            <p:cNvPr id="9" name="Freeform 9"/>
            <p:cNvSpPr/>
            <p:nvPr/>
          </p:nvSpPr>
          <p:spPr>
            <a:xfrm>
              <a:off x="0" y="0"/>
              <a:ext cx="4396466" cy="2122286"/>
            </a:xfrm>
            <a:custGeom>
              <a:avLst/>
              <a:gdLst/>
              <a:ahLst/>
              <a:cxnLst/>
              <a:rect l="l" t="t" r="r" b="b"/>
              <a:pathLst>
                <a:path w="4396466" h="2122286">
                  <a:moveTo>
                    <a:pt x="12694" y="0"/>
                  </a:moveTo>
                  <a:lnTo>
                    <a:pt x="4383773" y="0"/>
                  </a:lnTo>
                  <a:cubicBezTo>
                    <a:pt x="4390783" y="0"/>
                    <a:pt x="4396466" y="5683"/>
                    <a:pt x="4396466" y="12694"/>
                  </a:cubicBezTo>
                  <a:lnTo>
                    <a:pt x="4396466" y="2109592"/>
                  </a:lnTo>
                  <a:cubicBezTo>
                    <a:pt x="4396466" y="2116603"/>
                    <a:pt x="4390783" y="2122286"/>
                    <a:pt x="4383773" y="2122286"/>
                  </a:cubicBezTo>
                  <a:lnTo>
                    <a:pt x="12694" y="2122286"/>
                  </a:lnTo>
                  <a:cubicBezTo>
                    <a:pt x="5683" y="2122286"/>
                    <a:pt x="0" y="2116603"/>
                    <a:pt x="0" y="2109592"/>
                  </a:cubicBezTo>
                  <a:lnTo>
                    <a:pt x="0" y="12694"/>
                  </a:lnTo>
                  <a:cubicBezTo>
                    <a:pt x="0" y="5683"/>
                    <a:pt x="5683" y="0"/>
                    <a:pt x="12694"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4396466" cy="2160386"/>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2267853" y="2379800"/>
            <a:ext cx="8885984" cy="1690166"/>
            <a:chOff x="0" y="0"/>
            <a:chExt cx="7163937" cy="1362622"/>
          </a:xfrm>
        </p:grpSpPr>
        <p:sp>
          <p:nvSpPr>
            <p:cNvPr id="12" name="Freeform 12"/>
            <p:cNvSpPr/>
            <p:nvPr/>
          </p:nvSpPr>
          <p:spPr>
            <a:xfrm>
              <a:off x="0" y="0"/>
              <a:ext cx="7163936" cy="1362622"/>
            </a:xfrm>
            <a:custGeom>
              <a:avLst/>
              <a:gdLst/>
              <a:ahLst/>
              <a:cxnLst/>
              <a:rect l="l" t="t" r="r" b="b"/>
              <a:pathLst>
                <a:path w="7163936" h="1362622">
                  <a:moveTo>
                    <a:pt x="22653" y="0"/>
                  </a:moveTo>
                  <a:lnTo>
                    <a:pt x="7141283" y="0"/>
                  </a:lnTo>
                  <a:cubicBezTo>
                    <a:pt x="7147292" y="0"/>
                    <a:pt x="7153053" y="2387"/>
                    <a:pt x="7157302" y="6635"/>
                  </a:cubicBezTo>
                  <a:cubicBezTo>
                    <a:pt x="7161550" y="10883"/>
                    <a:pt x="7163936" y="16645"/>
                    <a:pt x="7163936" y="22653"/>
                  </a:cubicBezTo>
                  <a:lnTo>
                    <a:pt x="7163936" y="1339970"/>
                  </a:lnTo>
                  <a:cubicBezTo>
                    <a:pt x="7163936" y="1345978"/>
                    <a:pt x="7161550" y="1351739"/>
                    <a:pt x="7157302" y="1355987"/>
                  </a:cubicBezTo>
                  <a:cubicBezTo>
                    <a:pt x="7153053" y="1360236"/>
                    <a:pt x="7147292" y="1362622"/>
                    <a:pt x="7141283" y="1362622"/>
                  </a:cubicBezTo>
                  <a:lnTo>
                    <a:pt x="22653" y="1362622"/>
                  </a:lnTo>
                  <a:cubicBezTo>
                    <a:pt x="16645" y="1362622"/>
                    <a:pt x="10883" y="1360236"/>
                    <a:pt x="6635" y="1355987"/>
                  </a:cubicBezTo>
                  <a:cubicBezTo>
                    <a:pt x="2387" y="1351739"/>
                    <a:pt x="0" y="1345978"/>
                    <a:pt x="0" y="1339970"/>
                  </a:cubicBezTo>
                  <a:lnTo>
                    <a:pt x="0" y="22653"/>
                  </a:lnTo>
                  <a:cubicBezTo>
                    <a:pt x="0" y="16645"/>
                    <a:pt x="2387" y="10883"/>
                    <a:pt x="6635" y="6635"/>
                  </a:cubicBezTo>
                  <a:cubicBezTo>
                    <a:pt x="10883" y="2387"/>
                    <a:pt x="16645" y="0"/>
                    <a:pt x="22653" y="0"/>
                  </a:cubicBezTo>
                  <a:close/>
                </a:path>
              </a:pathLst>
            </a:custGeom>
            <a:solidFill>
              <a:srgbClr val="333372"/>
            </a:solidFill>
            <a:ln w="38100" cap="rnd">
              <a:solidFill>
                <a:srgbClr val="000000"/>
              </a:solidFill>
              <a:prstDash val="solid"/>
              <a:round/>
            </a:ln>
          </p:spPr>
          <p:txBody>
            <a:bodyPr/>
            <a:lstStyle/>
            <a:p>
              <a:endParaRPr lang="en-US"/>
            </a:p>
          </p:txBody>
        </p:sp>
        <p:sp>
          <p:nvSpPr>
            <p:cNvPr id="13" name="TextBox 13"/>
            <p:cNvSpPr txBox="1"/>
            <p:nvPr/>
          </p:nvSpPr>
          <p:spPr>
            <a:xfrm>
              <a:off x="0" y="-38100"/>
              <a:ext cx="7163937" cy="1400722"/>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2104062" y="2379800"/>
            <a:ext cx="4129988" cy="5527399"/>
            <a:chOff x="0" y="0"/>
            <a:chExt cx="891993" cy="1193805"/>
          </a:xfrm>
        </p:grpSpPr>
        <p:sp>
          <p:nvSpPr>
            <p:cNvPr id="15" name="Freeform 15"/>
            <p:cNvSpPr/>
            <p:nvPr/>
          </p:nvSpPr>
          <p:spPr>
            <a:xfrm>
              <a:off x="0" y="0"/>
              <a:ext cx="891993" cy="1193805"/>
            </a:xfrm>
            <a:custGeom>
              <a:avLst/>
              <a:gdLst/>
              <a:ahLst/>
              <a:cxnLst/>
              <a:rect l="l" t="t" r="r" b="b"/>
              <a:pathLst>
                <a:path w="891993" h="1193805">
                  <a:moveTo>
                    <a:pt x="43115" y="0"/>
                  </a:moveTo>
                  <a:lnTo>
                    <a:pt x="848878" y="0"/>
                  </a:lnTo>
                  <a:cubicBezTo>
                    <a:pt x="872689" y="0"/>
                    <a:pt x="891993" y="19303"/>
                    <a:pt x="891993" y="43115"/>
                  </a:cubicBezTo>
                  <a:lnTo>
                    <a:pt x="891993" y="1150690"/>
                  </a:lnTo>
                  <a:cubicBezTo>
                    <a:pt x="891993" y="1174502"/>
                    <a:pt x="872689" y="1193805"/>
                    <a:pt x="848878" y="1193805"/>
                  </a:cubicBezTo>
                  <a:lnTo>
                    <a:pt x="43115" y="1193805"/>
                  </a:lnTo>
                  <a:cubicBezTo>
                    <a:pt x="19303" y="1193805"/>
                    <a:pt x="0" y="1174502"/>
                    <a:pt x="0" y="1150690"/>
                  </a:cubicBezTo>
                  <a:lnTo>
                    <a:pt x="0" y="43115"/>
                  </a:lnTo>
                  <a:cubicBezTo>
                    <a:pt x="0" y="19303"/>
                    <a:pt x="19303" y="0"/>
                    <a:pt x="43115" y="0"/>
                  </a:cubicBezTo>
                  <a:close/>
                </a:path>
              </a:pathLst>
            </a:custGeom>
            <a:blipFill>
              <a:blip r:embed="rId4"/>
              <a:stretch>
                <a:fillRect l="-67142" r="-67142"/>
              </a:stretch>
            </a:blipFill>
            <a:ln w="38100" cap="rnd">
              <a:solidFill>
                <a:srgbClr val="000000"/>
              </a:solidFill>
              <a:prstDash val="solid"/>
              <a:round/>
            </a:ln>
          </p:spPr>
          <p:txBody>
            <a:bodyPr/>
            <a:lstStyle/>
            <a:p>
              <a:endParaRPr lang="en-US"/>
            </a:p>
          </p:txBody>
        </p:sp>
      </p:grpSp>
      <p:grpSp>
        <p:nvGrpSpPr>
          <p:cNvPr id="16" name="Group 16"/>
          <p:cNvGrpSpPr/>
          <p:nvPr/>
        </p:nvGrpSpPr>
        <p:grpSpPr>
          <a:xfrm>
            <a:off x="2748065" y="4935326"/>
            <a:ext cx="3756536" cy="1083343"/>
            <a:chOff x="0" y="0"/>
            <a:chExt cx="3028543" cy="873398"/>
          </a:xfrm>
        </p:grpSpPr>
        <p:sp>
          <p:nvSpPr>
            <p:cNvPr id="17" name="Freeform 17"/>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B06EDA"/>
            </a:solidFill>
            <a:ln w="38100" cap="rnd">
              <a:solidFill>
                <a:srgbClr val="000000"/>
              </a:solidFill>
              <a:prstDash val="solid"/>
              <a:round/>
            </a:ln>
          </p:spPr>
          <p:txBody>
            <a:bodyPr/>
            <a:lstStyle/>
            <a:p>
              <a:endParaRPr lang="en-US"/>
            </a:p>
          </p:txBody>
        </p:sp>
        <p:sp>
          <p:nvSpPr>
            <p:cNvPr id="18" name="TextBox 18"/>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19" name="Group 19"/>
          <p:cNvGrpSpPr/>
          <p:nvPr/>
        </p:nvGrpSpPr>
        <p:grpSpPr>
          <a:xfrm>
            <a:off x="2124797" y="4924904"/>
            <a:ext cx="1007086" cy="100708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A</a:t>
              </a:r>
            </a:p>
          </p:txBody>
        </p:sp>
      </p:grpSp>
      <p:grpSp>
        <p:nvGrpSpPr>
          <p:cNvPr id="22" name="Group 22"/>
          <p:cNvGrpSpPr/>
          <p:nvPr/>
        </p:nvGrpSpPr>
        <p:grpSpPr>
          <a:xfrm>
            <a:off x="2748065" y="6615506"/>
            <a:ext cx="3756536" cy="1083343"/>
            <a:chOff x="0" y="0"/>
            <a:chExt cx="3028543" cy="873398"/>
          </a:xfrm>
        </p:grpSpPr>
        <p:sp>
          <p:nvSpPr>
            <p:cNvPr id="23" name="Freeform 23"/>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B06EDA"/>
            </a:solidFill>
            <a:ln w="38100" cap="rnd">
              <a:solidFill>
                <a:srgbClr val="000000"/>
              </a:solidFill>
              <a:prstDash val="solid"/>
              <a:round/>
            </a:ln>
          </p:spPr>
          <p:txBody>
            <a:bodyPr/>
            <a:lstStyle/>
            <a:p>
              <a:endParaRPr lang="en-US"/>
            </a:p>
          </p:txBody>
        </p:sp>
        <p:sp>
          <p:nvSpPr>
            <p:cNvPr id="24" name="TextBox 24"/>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25" name="Group 25"/>
          <p:cNvGrpSpPr/>
          <p:nvPr/>
        </p:nvGrpSpPr>
        <p:grpSpPr>
          <a:xfrm>
            <a:off x="2124797" y="6605083"/>
            <a:ext cx="1007086" cy="100708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27" name="TextBox 27"/>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B</a:t>
              </a:r>
            </a:p>
          </p:txBody>
        </p:sp>
      </p:grpSp>
      <p:grpSp>
        <p:nvGrpSpPr>
          <p:cNvPr id="28" name="Group 28"/>
          <p:cNvGrpSpPr/>
          <p:nvPr/>
        </p:nvGrpSpPr>
        <p:grpSpPr>
          <a:xfrm>
            <a:off x="7334113" y="4935326"/>
            <a:ext cx="3756536" cy="1083343"/>
            <a:chOff x="0" y="0"/>
            <a:chExt cx="3028543" cy="873398"/>
          </a:xfrm>
        </p:grpSpPr>
        <p:sp>
          <p:nvSpPr>
            <p:cNvPr id="29" name="Freeform 29"/>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B06EDA"/>
            </a:solidFill>
            <a:ln w="38100" cap="rnd">
              <a:solidFill>
                <a:srgbClr val="000000"/>
              </a:solidFill>
              <a:prstDash val="solid"/>
              <a:round/>
            </a:ln>
          </p:spPr>
          <p:txBody>
            <a:bodyPr/>
            <a:lstStyle/>
            <a:p>
              <a:endParaRPr lang="en-US"/>
            </a:p>
          </p:txBody>
        </p:sp>
        <p:sp>
          <p:nvSpPr>
            <p:cNvPr id="30" name="TextBox 30"/>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31" name="Group 31"/>
          <p:cNvGrpSpPr/>
          <p:nvPr/>
        </p:nvGrpSpPr>
        <p:grpSpPr>
          <a:xfrm>
            <a:off x="6710845" y="4924904"/>
            <a:ext cx="1007086" cy="1007086"/>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33" name="TextBox 33"/>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C</a:t>
              </a:r>
            </a:p>
          </p:txBody>
        </p:sp>
      </p:grpSp>
      <p:grpSp>
        <p:nvGrpSpPr>
          <p:cNvPr id="34" name="Group 34"/>
          <p:cNvGrpSpPr/>
          <p:nvPr/>
        </p:nvGrpSpPr>
        <p:grpSpPr>
          <a:xfrm>
            <a:off x="7334113" y="6615506"/>
            <a:ext cx="3756536" cy="1083343"/>
            <a:chOff x="0" y="0"/>
            <a:chExt cx="3028543" cy="873398"/>
          </a:xfrm>
        </p:grpSpPr>
        <p:sp>
          <p:nvSpPr>
            <p:cNvPr id="35" name="Freeform 35"/>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B06EDA"/>
            </a:solidFill>
            <a:ln w="38100" cap="rnd">
              <a:solidFill>
                <a:srgbClr val="000000"/>
              </a:solidFill>
              <a:prstDash val="solid"/>
              <a:round/>
            </a:ln>
          </p:spPr>
          <p:txBody>
            <a:bodyPr/>
            <a:lstStyle/>
            <a:p>
              <a:endParaRPr lang="en-US"/>
            </a:p>
          </p:txBody>
        </p:sp>
        <p:sp>
          <p:nvSpPr>
            <p:cNvPr id="36" name="TextBox 36"/>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37" name="Group 37"/>
          <p:cNvGrpSpPr/>
          <p:nvPr/>
        </p:nvGrpSpPr>
        <p:grpSpPr>
          <a:xfrm>
            <a:off x="6710845" y="6605083"/>
            <a:ext cx="1007086" cy="1007086"/>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39" name="TextBox 39"/>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D</a:t>
              </a:r>
            </a:p>
          </p:txBody>
        </p:sp>
      </p:grpSp>
      <p:grpSp>
        <p:nvGrpSpPr>
          <p:cNvPr id="40" name="Group 40"/>
          <p:cNvGrpSpPr/>
          <p:nvPr/>
        </p:nvGrpSpPr>
        <p:grpSpPr>
          <a:xfrm>
            <a:off x="1374312" y="1629315"/>
            <a:ext cx="750485" cy="750485"/>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42" name="TextBox 42"/>
            <p:cNvSpPr txBox="1"/>
            <p:nvPr/>
          </p:nvSpPr>
          <p:spPr>
            <a:xfrm>
              <a:off x="76200" y="38100"/>
              <a:ext cx="660400" cy="698500"/>
            </a:xfrm>
            <a:prstGeom prst="rect">
              <a:avLst/>
            </a:prstGeom>
          </p:spPr>
          <p:txBody>
            <a:bodyPr lIns="50800" tIns="50800" rIns="50800" bIns="50800" rtlCol="0" anchor="ctr"/>
            <a:lstStyle/>
            <a:p>
              <a:pPr algn="ctr">
                <a:lnSpc>
                  <a:spcPts val="3499"/>
                </a:lnSpc>
              </a:pPr>
              <a:r>
                <a:rPr lang="en-US" sz="2499" b="1">
                  <a:solidFill>
                    <a:srgbClr val="FFFFFF"/>
                  </a:solidFill>
                  <a:latin typeface="Montserrat Bold"/>
                  <a:ea typeface="Montserrat Bold"/>
                  <a:cs typeface="Montserrat Bold"/>
                  <a:sym typeface="Montserrat Bold"/>
                </a:rPr>
                <a:t>5</a:t>
              </a:r>
            </a:p>
          </p:txBody>
        </p:sp>
      </p:grpSp>
      <p:sp>
        <p:nvSpPr>
          <p:cNvPr id="43" name="TextBox 43"/>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29</a:t>
            </a:r>
          </a:p>
        </p:txBody>
      </p:sp>
      <p:sp>
        <p:nvSpPr>
          <p:cNvPr id="44" name="TextBox 44"/>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2</a:t>
            </a:r>
          </a:p>
        </p:txBody>
      </p:sp>
      <p:sp>
        <p:nvSpPr>
          <p:cNvPr id="45" name="TextBox 45"/>
          <p:cNvSpPr txBox="1"/>
          <p:nvPr/>
        </p:nvSpPr>
        <p:spPr>
          <a:xfrm>
            <a:off x="2628340" y="2619093"/>
            <a:ext cx="8165011" cy="1144905"/>
          </a:xfrm>
          <a:prstGeom prst="rect">
            <a:avLst/>
          </a:prstGeom>
        </p:spPr>
        <p:txBody>
          <a:bodyPr lIns="0" tIns="0" rIns="0" bIns="0" rtlCol="0" anchor="t">
            <a:spAutoFit/>
          </a:bodyPr>
          <a:lstStyle/>
          <a:p>
            <a:pPr algn="ctr">
              <a:lnSpc>
                <a:spcPts val="4619"/>
              </a:lnSpc>
            </a:pPr>
            <a:r>
              <a:rPr lang="en-US" sz="3299" b="1">
                <a:solidFill>
                  <a:srgbClr val="FFFFFF"/>
                </a:solidFill>
                <a:latin typeface="Montserrat Bold"/>
                <a:ea typeface="Montserrat Bold"/>
                <a:cs typeface="Montserrat Bold"/>
                <a:sym typeface="Montserrat Bold"/>
              </a:rPr>
              <a:t>In which region do people get the day off work for IWD?</a:t>
            </a:r>
          </a:p>
        </p:txBody>
      </p:sp>
      <p:sp>
        <p:nvSpPr>
          <p:cNvPr id="46" name="TextBox 46"/>
          <p:cNvSpPr txBox="1"/>
          <p:nvPr/>
        </p:nvSpPr>
        <p:spPr>
          <a:xfrm>
            <a:off x="3323578" y="5038448"/>
            <a:ext cx="2911066" cy="893541"/>
          </a:xfrm>
          <a:prstGeom prst="rect">
            <a:avLst/>
          </a:prstGeom>
        </p:spPr>
        <p:txBody>
          <a:bodyPr lIns="0" tIns="0" rIns="0" bIns="0" rtlCol="0" anchor="t">
            <a:spAutoFit/>
          </a:bodyPr>
          <a:lstStyle/>
          <a:p>
            <a:pPr algn="l">
              <a:lnSpc>
                <a:spcPts val="3584"/>
              </a:lnSpc>
            </a:pPr>
            <a:r>
              <a:rPr lang="en-US" sz="3037" b="1">
                <a:solidFill>
                  <a:srgbClr val="FFFFFF"/>
                </a:solidFill>
                <a:latin typeface="Montserrat Bold"/>
                <a:ea typeface="Montserrat Bold"/>
                <a:cs typeface="Montserrat Bold"/>
                <a:sym typeface="Montserrat Bold"/>
              </a:rPr>
              <a:t>North America</a:t>
            </a:r>
          </a:p>
        </p:txBody>
      </p:sp>
      <p:sp>
        <p:nvSpPr>
          <p:cNvPr id="47" name="TextBox 47"/>
          <p:cNvSpPr txBox="1"/>
          <p:nvPr/>
        </p:nvSpPr>
        <p:spPr>
          <a:xfrm>
            <a:off x="3323578" y="6792004"/>
            <a:ext cx="2911066" cy="739871"/>
          </a:xfrm>
          <a:prstGeom prst="rect">
            <a:avLst/>
          </a:prstGeom>
        </p:spPr>
        <p:txBody>
          <a:bodyPr lIns="0" tIns="0" rIns="0" bIns="0" rtlCol="0" anchor="t">
            <a:spAutoFit/>
          </a:bodyPr>
          <a:lstStyle/>
          <a:p>
            <a:pPr algn="l">
              <a:lnSpc>
                <a:spcPts val="2994"/>
              </a:lnSpc>
            </a:pPr>
            <a:r>
              <a:rPr lang="en-US" sz="2537" b="1">
                <a:solidFill>
                  <a:srgbClr val="FFFFFF"/>
                </a:solidFill>
                <a:latin typeface="Montserrat Bold"/>
                <a:ea typeface="Montserrat Bold"/>
                <a:cs typeface="Montserrat Bold"/>
                <a:sym typeface="Montserrat Bold"/>
              </a:rPr>
              <a:t>Eastern Europe and Central Asia</a:t>
            </a:r>
          </a:p>
        </p:txBody>
      </p:sp>
      <p:sp>
        <p:nvSpPr>
          <p:cNvPr id="48" name="TextBox 48"/>
          <p:cNvSpPr txBox="1"/>
          <p:nvPr/>
        </p:nvSpPr>
        <p:spPr>
          <a:xfrm>
            <a:off x="7908431" y="5034990"/>
            <a:ext cx="2911066" cy="893541"/>
          </a:xfrm>
          <a:prstGeom prst="rect">
            <a:avLst/>
          </a:prstGeom>
        </p:spPr>
        <p:txBody>
          <a:bodyPr lIns="0" tIns="0" rIns="0" bIns="0" rtlCol="0" anchor="t">
            <a:spAutoFit/>
          </a:bodyPr>
          <a:lstStyle/>
          <a:p>
            <a:pPr algn="l">
              <a:lnSpc>
                <a:spcPts val="3584"/>
              </a:lnSpc>
            </a:pPr>
            <a:r>
              <a:rPr lang="en-US" sz="3037" b="1">
                <a:solidFill>
                  <a:srgbClr val="FFFFFF"/>
                </a:solidFill>
                <a:latin typeface="Montserrat Bold"/>
                <a:ea typeface="Montserrat Bold"/>
                <a:cs typeface="Montserrat Bold"/>
                <a:sym typeface="Montserrat Bold"/>
              </a:rPr>
              <a:t>Western Europe</a:t>
            </a:r>
          </a:p>
        </p:txBody>
      </p:sp>
      <p:sp>
        <p:nvSpPr>
          <p:cNvPr id="49" name="TextBox 49"/>
          <p:cNvSpPr txBox="1"/>
          <p:nvPr/>
        </p:nvSpPr>
        <p:spPr>
          <a:xfrm>
            <a:off x="7908431" y="6939007"/>
            <a:ext cx="2911066" cy="445866"/>
          </a:xfrm>
          <a:prstGeom prst="rect">
            <a:avLst/>
          </a:prstGeom>
        </p:spPr>
        <p:txBody>
          <a:bodyPr lIns="0" tIns="0" rIns="0" bIns="0" rtlCol="0" anchor="t">
            <a:spAutoFit/>
          </a:bodyPr>
          <a:lstStyle/>
          <a:p>
            <a:pPr algn="l">
              <a:lnSpc>
                <a:spcPts val="3584"/>
              </a:lnSpc>
            </a:pPr>
            <a:r>
              <a:rPr lang="en-US" sz="3037" b="1">
                <a:solidFill>
                  <a:srgbClr val="FFFFFF"/>
                </a:solidFill>
                <a:latin typeface="Montserrat Bold"/>
                <a:ea typeface="Montserrat Bold"/>
                <a:cs typeface="Montserrat Bold"/>
                <a:sym typeface="Montserrat Bold"/>
              </a:rPr>
              <a:t>Oceania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54222" y="413478"/>
            <a:ext cx="17579555" cy="778185"/>
            <a:chOff x="0" y="0"/>
            <a:chExt cx="23439407" cy="1037580"/>
          </a:xfrm>
        </p:grpSpPr>
        <p:sp>
          <p:nvSpPr>
            <p:cNvPr id="3" name="Freeform 3"/>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4" name="Freeform 4"/>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a:off x="0" y="9334993"/>
            <a:ext cx="2748624" cy="562894"/>
            <a:chOff x="0" y="0"/>
            <a:chExt cx="1113833" cy="228103"/>
          </a:xfrm>
        </p:grpSpPr>
        <p:sp>
          <p:nvSpPr>
            <p:cNvPr id="6" name="Freeform 6"/>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7" name="TextBox 7"/>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15200" y="1397549"/>
            <a:ext cx="15857601" cy="7654866"/>
            <a:chOff x="0" y="0"/>
            <a:chExt cx="4396466" cy="2122286"/>
          </a:xfrm>
        </p:grpSpPr>
        <p:sp>
          <p:nvSpPr>
            <p:cNvPr id="9" name="Freeform 9"/>
            <p:cNvSpPr/>
            <p:nvPr/>
          </p:nvSpPr>
          <p:spPr>
            <a:xfrm>
              <a:off x="0" y="0"/>
              <a:ext cx="4396466" cy="2122286"/>
            </a:xfrm>
            <a:custGeom>
              <a:avLst/>
              <a:gdLst/>
              <a:ahLst/>
              <a:cxnLst/>
              <a:rect l="l" t="t" r="r" b="b"/>
              <a:pathLst>
                <a:path w="4396466" h="2122286">
                  <a:moveTo>
                    <a:pt x="12694" y="0"/>
                  </a:moveTo>
                  <a:lnTo>
                    <a:pt x="4383773" y="0"/>
                  </a:lnTo>
                  <a:cubicBezTo>
                    <a:pt x="4390783" y="0"/>
                    <a:pt x="4396466" y="5683"/>
                    <a:pt x="4396466" y="12694"/>
                  </a:cubicBezTo>
                  <a:lnTo>
                    <a:pt x="4396466" y="2109592"/>
                  </a:lnTo>
                  <a:cubicBezTo>
                    <a:pt x="4396466" y="2116603"/>
                    <a:pt x="4390783" y="2122286"/>
                    <a:pt x="4383773" y="2122286"/>
                  </a:cubicBezTo>
                  <a:lnTo>
                    <a:pt x="12694" y="2122286"/>
                  </a:lnTo>
                  <a:cubicBezTo>
                    <a:pt x="5683" y="2122286"/>
                    <a:pt x="0" y="2116603"/>
                    <a:pt x="0" y="2109592"/>
                  </a:cubicBezTo>
                  <a:lnTo>
                    <a:pt x="0" y="12694"/>
                  </a:lnTo>
                  <a:cubicBezTo>
                    <a:pt x="0" y="5683"/>
                    <a:pt x="5683" y="0"/>
                    <a:pt x="12694"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4396466" cy="2160386"/>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2267853" y="2379800"/>
            <a:ext cx="8885984" cy="1690166"/>
            <a:chOff x="0" y="0"/>
            <a:chExt cx="7163937" cy="1362622"/>
          </a:xfrm>
        </p:grpSpPr>
        <p:sp>
          <p:nvSpPr>
            <p:cNvPr id="12" name="Freeform 12"/>
            <p:cNvSpPr/>
            <p:nvPr/>
          </p:nvSpPr>
          <p:spPr>
            <a:xfrm>
              <a:off x="0" y="0"/>
              <a:ext cx="7163936" cy="1362622"/>
            </a:xfrm>
            <a:custGeom>
              <a:avLst/>
              <a:gdLst/>
              <a:ahLst/>
              <a:cxnLst/>
              <a:rect l="l" t="t" r="r" b="b"/>
              <a:pathLst>
                <a:path w="7163936" h="1362622">
                  <a:moveTo>
                    <a:pt x="22653" y="0"/>
                  </a:moveTo>
                  <a:lnTo>
                    <a:pt x="7141283" y="0"/>
                  </a:lnTo>
                  <a:cubicBezTo>
                    <a:pt x="7147292" y="0"/>
                    <a:pt x="7153053" y="2387"/>
                    <a:pt x="7157302" y="6635"/>
                  </a:cubicBezTo>
                  <a:cubicBezTo>
                    <a:pt x="7161550" y="10883"/>
                    <a:pt x="7163936" y="16645"/>
                    <a:pt x="7163936" y="22653"/>
                  </a:cubicBezTo>
                  <a:lnTo>
                    <a:pt x="7163936" y="1339970"/>
                  </a:lnTo>
                  <a:cubicBezTo>
                    <a:pt x="7163936" y="1345978"/>
                    <a:pt x="7161550" y="1351739"/>
                    <a:pt x="7157302" y="1355987"/>
                  </a:cubicBezTo>
                  <a:cubicBezTo>
                    <a:pt x="7153053" y="1360236"/>
                    <a:pt x="7147292" y="1362622"/>
                    <a:pt x="7141283" y="1362622"/>
                  </a:cubicBezTo>
                  <a:lnTo>
                    <a:pt x="22653" y="1362622"/>
                  </a:lnTo>
                  <a:cubicBezTo>
                    <a:pt x="16645" y="1362622"/>
                    <a:pt x="10883" y="1360236"/>
                    <a:pt x="6635" y="1355987"/>
                  </a:cubicBezTo>
                  <a:cubicBezTo>
                    <a:pt x="2387" y="1351739"/>
                    <a:pt x="0" y="1345978"/>
                    <a:pt x="0" y="1339970"/>
                  </a:cubicBezTo>
                  <a:lnTo>
                    <a:pt x="0" y="22653"/>
                  </a:lnTo>
                  <a:cubicBezTo>
                    <a:pt x="0" y="16645"/>
                    <a:pt x="2387" y="10883"/>
                    <a:pt x="6635" y="6635"/>
                  </a:cubicBezTo>
                  <a:cubicBezTo>
                    <a:pt x="10883" y="2387"/>
                    <a:pt x="16645" y="0"/>
                    <a:pt x="22653" y="0"/>
                  </a:cubicBezTo>
                  <a:close/>
                </a:path>
              </a:pathLst>
            </a:custGeom>
            <a:solidFill>
              <a:srgbClr val="333372"/>
            </a:solidFill>
            <a:ln w="38100" cap="rnd">
              <a:solidFill>
                <a:srgbClr val="000000"/>
              </a:solidFill>
              <a:prstDash val="solid"/>
              <a:round/>
            </a:ln>
          </p:spPr>
          <p:txBody>
            <a:bodyPr/>
            <a:lstStyle/>
            <a:p>
              <a:endParaRPr lang="en-US"/>
            </a:p>
          </p:txBody>
        </p:sp>
        <p:sp>
          <p:nvSpPr>
            <p:cNvPr id="13" name="TextBox 13"/>
            <p:cNvSpPr txBox="1"/>
            <p:nvPr/>
          </p:nvSpPr>
          <p:spPr>
            <a:xfrm>
              <a:off x="0" y="-38100"/>
              <a:ext cx="7163937" cy="1400722"/>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2104062" y="2379800"/>
            <a:ext cx="4129988" cy="5527399"/>
            <a:chOff x="0" y="0"/>
            <a:chExt cx="891993" cy="1193805"/>
          </a:xfrm>
        </p:grpSpPr>
        <p:sp>
          <p:nvSpPr>
            <p:cNvPr id="15" name="Freeform 15"/>
            <p:cNvSpPr/>
            <p:nvPr/>
          </p:nvSpPr>
          <p:spPr>
            <a:xfrm>
              <a:off x="0" y="0"/>
              <a:ext cx="891993" cy="1193805"/>
            </a:xfrm>
            <a:custGeom>
              <a:avLst/>
              <a:gdLst/>
              <a:ahLst/>
              <a:cxnLst/>
              <a:rect l="l" t="t" r="r" b="b"/>
              <a:pathLst>
                <a:path w="891993" h="1193805">
                  <a:moveTo>
                    <a:pt x="43115" y="0"/>
                  </a:moveTo>
                  <a:lnTo>
                    <a:pt x="848878" y="0"/>
                  </a:lnTo>
                  <a:cubicBezTo>
                    <a:pt x="872689" y="0"/>
                    <a:pt x="891993" y="19303"/>
                    <a:pt x="891993" y="43115"/>
                  </a:cubicBezTo>
                  <a:lnTo>
                    <a:pt x="891993" y="1150690"/>
                  </a:lnTo>
                  <a:cubicBezTo>
                    <a:pt x="891993" y="1174502"/>
                    <a:pt x="872689" y="1193805"/>
                    <a:pt x="848878" y="1193805"/>
                  </a:cubicBezTo>
                  <a:lnTo>
                    <a:pt x="43115" y="1193805"/>
                  </a:lnTo>
                  <a:cubicBezTo>
                    <a:pt x="19303" y="1193805"/>
                    <a:pt x="0" y="1174502"/>
                    <a:pt x="0" y="1150690"/>
                  </a:cubicBezTo>
                  <a:lnTo>
                    <a:pt x="0" y="43115"/>
                  </a:lnTo>
                  <a:cubicBezTo>
                    <a:pt x="0" y="19303"/>
                    <a:pt x="19303" y="0"/>
                    <a:pt x="43115" y="0"/>
                  </a:cubicBezTo>
                  <a:close/>
                </a:path>
              </a:pathLst>
            </a:custGeom>
            <a:blipFill>
              <a:blip r:embed="rId4"/>
              <a:stretch>
                <a:fillRect l="-26047" r="-119522"/>
              </a:stretch>
            </a:blipFill>
            <a:ln w="38100" cap="rnd">
              <a:solidFill>
                <a:srgbClr val="000000"/>
              </a:solidFill>
              <a:prstDash val="solid"/>
              <a:round/>
            </a:ln>
          </p:spPr>
          <p:txBody>
            <a:bodyPr/>
            <a:lstStyle/>
            <a:p>
              <a:endParaRPr lang="en-US"/>
            </a:p>
          </p:txBody>
        </p:sp>
      </p:grpSp>
      <p:grpSp>
        <p:nvGrpSpPr>
          <p:cNvPr id="16" name="Group 16"/>
          <p:cNvGrpSpPr/>
          <p:nvPr/>
        </p:nvGrpSpPr>
        <p:grpSpPr>
          <a:xfrm>
            <a:off x="2748065" y="4935326"/>
            <a:ext cx="3756536" cy="1083343"/>
            <a:chOff x="0" y="0"/>
            <a:chExt cx="3028543" cy="873398"/>
          </a:xfrm>
        </p:grpSpPr>
        <p:sp>
          <p:nvSpPr>
            <p:cNvPr id="17" name="Freeform 17"/>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59B8C7"/>
            </a:solidFill>
            <a:ln w="38100" cap="rnd">
              <a:solidFill>
                <a:srgbClr val="000000"/>
              </a:solidFill>
              <a:prstDash val="solid"/>
              <a:round/>
            </a:ln>
          </p:spPr>
          <p:txBody>
            <a:bodyPr/>
            <a:lstStyle/>
            <a:p>
              <a:endParaRPr lang="en-US"/>
            </a:p>
          </p:txBody>
        </p:sp>
        <p:sp>
          <p:nvSpPr>
            <p:cNvPr id="18" name="TextBox 18"/>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19" name="Group 19"/>
          <p:cNvGrpSpPr/>
          <p:nvPr/>
        </p:nvGrpSpPr>
        <p:grpSpPr>
          <a:xfrm>
            <a:off x="2124797" y="4924904"/>
            <a:ext cx="1007086" cy="100708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A</a:t>
              </a:r>
            </a:p>
          </p:txBody>
        </p:sp>
      </p:grpSp>
      <p:grpSp>
        <p:nvGrpSpPr>
          <p:cNvPr id="22" name="Group 22"/>
          <p:cNvGrpSpPr/>
          <p:nvPr/>
        </p:nvGrpSpPr>
        <p:grpSpPr>
          <a:xfrm>
            <a:off x="2748065" y="6615506"/>
            <a:ext cx="3756536" cy="1083343"/>
            <a:chOff x="0" y="0"/>
            <a:chExt cx="3028543" cy="873398"/>
          </a:xfrm>
        </p:grpSpPr>
        <p:sp>
          <p:nvSpPr>
            <p:cNvPr id="23" name="Freeform 23"/>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59B8C7"/>
            </a:solidFill>
            <a:ln w="38100" cap="rnd">
              <a:solidFill>
                <a:srgbClr val="000000"/>
              </a:solidFill>
              <a:prstDash val="solid"/>
              <a:round/>
            </a:ln>
          </p:spPr>
          <p:txBody>
            <a:bodyPr/>
            <a:lstStyle/>
            <a:p>
              <a:endParaRPr lang="en-US"/>
            </a:p>
          </p:txBody>
        </p:sp>
        <p:sp>
          <p:nvSpPr>
            <p:cNvPr id="24" name="TextBox 24"/>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25" name="Group 25"/>
          <p:cNvGrpSpPr/>
          <p:nvPr/>
        </p:nvGrpSpPr>
        <p:grpSpPr>
          <a:xfrm>
            <a:off x="2124797" y="6605083"/>
            <a:ext cx="1007086" cy="100708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27" name="TextBox 27"/>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B</a:t>
              </a:r>
            </a:p>
          </p:txBody>
        </p:sp>
      </p:grpSp>
      <p:grpSp>
        <p:nvGrpSpPr>
          <p:cNvPr id="28" name="Group 28"/>
          <p:cNvGrpSpPr/>
          <p:nvPr/>
        </p:nvGrpSpPr>
        <p:grpSpPr>
          <a:xfrm>
            <a:off x="7334113" y="4935326"/>
            <a:ext cx="3756536" cy="1083343"/>
            <a:chOff x="0" y="0"/>
            <a:chExt cx="3028543" cy="873398"/>
          </a:xfrm>
        </p:grpSpPr>
        <p:sp>
          <p:nvSpPr>
            <p:cNvPr id="29" name="Freeform 29"/>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59B8C7"/>
            </a:solidFill>
            <a:ln w="38100" cap="rnd">
              <a:solidFill>
                <a:srgbClr val="000000"/>
              </a:solidFill>
              <a:prstDash val="solid"/>
              <a:round/>
            </a:ln>
          </p:spPr>
          <p:txBody>
            <a:bodyPr/>
            <a:lstStyle/>
            <a:p>
              <a:endParaRPr lang="en-US"/>
            </a:p>
          </p:txBody>
        </p:sp>
        <p:sp>
          <p:nvSpPr>
            <p:cNvPr id="30" name="TextBox 30"/>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31" name="Group 31"/>
          <p:cNvGrpSpPr/>
          <p:nvPr/>
        </p:nvGrpSpPr>
        <p:grpSpPr>
          <a:xfrm>
            <a:off x="6710845" y="4924904"/>
            <a:ext cx="1007086" cy="1007086"/>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33" name="TextBox 33"/>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C</a:t>
              </a:r>
            </a:p>
          </p:txBody>
        </p:sp>
      </p:grpSp>
      <p:grpSp>
        <p:nvGrpSpPr>
          <p:cNvPr id="34" name="Group 34"/>
          <p:cNvGrpSpPr/>
          <p:nvPr/>
        </p:nvGrpSpPr>
        <p:grpSpPr>
          <a:xfrm>
            <a:off x="7334113" y="6615506"/>
            <a:ext cx="3756536" cy="1083343"/>
            <a:chOff x="0" y="0"/>
            <a:chExt cx="3028543" cy="873398"/>
          </a:xfrm>
        </p:grpSpPr>
        <p:sp>
          <p:nvSpPr>
            <p:cNvPr id="35" name="Freeform 35"/>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59B8C7"/>
            </a:solidFill>
            <a:ln w="38100" cap="rnd">
              <a:solidFill>
                <a:srgbClr val="000000"/>
              </a:solidFill>
              <a:prstDash val="solid"/>
              <a:round/>
            </a:ln>
          </p:spPr>
          <p:txBody>
            <a:bodyPr/>
            <a:lstStyle/>
            <a:p>
              <a:endParaRPr lang="en-US"/>
            </a:p>
          </p:txBody>
        </p:sp>
        <p:sp>
          <p:nvSpPr>
            <p:cNvPr id="36" name="TextBox 36"/>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37" name="Group 37"/>
          <p:cNvGrpSpPr/>
          <p:nvPr/>
        </p:nvGrpSpPr>
        <p:grpSpPr>
          <a:xfrm>
            <a:off x="6710845" y="6605083"/>
            <a:ext cx="1007086" cy="1007086"/>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39" name="TextBox 39"/>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D</a:t>
              </a:r>
            </a:p>
          </p:txBody>
        </p:sp>
      </p:grpSp>
      <p:grpSp>
        <p:nvGrpSpPr>
          <p:cNvPr id="40" name="Group 40"/>
          <p:cNvGrpSpPr/>
          <p:nvPr/>
        </p:nvGrpSpPr>
        <p:grpSpPr>
          <a:xfrm>
            <a:off x="1374312" y="1629315"/>
            <a:ext cx="750485" cy="750485"/>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42" name="TextBox 42"/>
            <p:cNvSpPr txBox="1"/>
            <p:nvPr/>
          </p:nvSpPr>
          <p:spPr>
            <a:xfrm>
              <a:off x="76200" y="38100"/>
              <a:ext cx="660400" cy="698500"/>
            </a:xfrm>
            <a:prstGeom prst="rect">
              <a:avLst/>
            </a:prstGeom>
          </p:spPr>
          <p:txBody>
            <a:bodyPr lIns="50800" tIns="50800" rIns="50800" bIns="50800" rtlCol="0" anchor="ctr"/>
            <a:lstStyle/>
            <a:p>
              <a:pPr algn="ctr">
                <a:lnSpc>
                  <a:spcPts val="3499"/>
                </a:lnSpc>
              </a:pPr>
              <a:r>
                <a:rPr lang="en-US" sz="2499" b="1">
                  <a:solidFill>
                    <a:srgbClr val="FFFFFF"/>
                  </a:solidFill>
                  <a:latin typeface="Montserrat Bold"/>
                  <a:ea typeface="Montserrat Bold"/>
                  <a:cs typeface="Montserrat Bold"/>
                  <a:sym typeface="Montserrat Bold"/>
                </a:rPr>
                <a:t>6</a:t>
              </a:r>
            </a:p>
          </p:txBody>
        </p:sp>
      </p:grpSp>
      <p:sp>
        <p:nvSpPr>
          <p:cNvPr id="43" name="TextBox 43"/>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30</a:t>
            </a:r>
          </a:p>
        </p:txBody>
      </p:sp>
      <p:sp>
        <p:nvSpPr>
          <p:cNvPr id="44" name="TextBox 44"/>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2</a:t>
            </a:r>
          </a:p>
        </p:txBody>
      </p:sp>
      <p:sp>
        <p:nvSpPr>
          <p:cNvPr id="45" name="TextBox 45"/>
          <p:cNvSpPr txBox="1"/>
          <p:nvPr/>
        </p:nvSpPr>
        <p:spPr>
          <a:xfrm>
            <a:off x="2628340" y="2619093"/>
            <a:ext cx="8165011" cy="1144905"/>
          </a:xfrm>
          <a:prstGeom prst="rect">
            <a:avLst/>
          </a:prstGeom>
        </p:spPr>
        <p:txBody>
          <a:bodyPr lIns="0" tIns="0" rIns="0" bIns="0" rtlCol="0" anchor="t">
            <a:spAutoFit/>
          </a:bodyPr>
          <a:lstStyle/>
          <a:p>
            <a:pPr algn="ctr">
              <a:lnSpc>
                <a:spcPts val="4619"/>
              </a:lnSpc>
            </a:pPr>
            <a:r>
              <a:rPr lang="en-US" sz="3299" b="1">
                <a:solidFill>
                  <a:srgbClr val="FFFFFF"/>
                </a:solidFill>
                <a:latin typeface="Montserrat Bold"/>
                <a:ea typeface="Montserrat Bold"/>
                <a:cs typeface="Montserrat Bold"/>
                <a:sym typeface="Montserrat Bold"/>
              </a:rPr>
              <a:t>Why is there a specific theme for IWD every year?</a:t>
            </a:r>
          </a:p>
        </p:txBody>
      </p:sp>
      <p:sp>
        <p:nvSpPr>
          <p:cNvPr id="46" name="TextBox 46"/>
          <p:cNvSpPr txBox="1"/>
          <p:nvPr/>
        </p:nvSpPr>
        <p:spPr>
          <a:xfrm>
            <a:off x="3188599" y="5121477"/>
            <a:ext cx="3181023" cy="720567"/>
          </a:xfrm>
          <a:prstGeom prst="rect">
            <a:avLst/>
          </a:prstGeom>
        </p:spPr>
        <p:txBody>
          <a:bodyPr lIns="0" tIns="0" rIns="0" bIns="0" rtlCol="0" anchor="t">
            <a:spAutoFit/>
          </a:bodyPr>
          <a:lstStyle/>
          <a:p>
            <a:pPr algn="l">
              <a:lnSpc>
                <a:spcPts val="2876"/>
              </a:lnSpc>
            </a:pPr>
            <a:r>
              <a:rPr lang="en-US" sz="2437" b="1">
                <a:solidFill>
                  <a:srgbClr val="FFFFFF"/>
                </a:solidFill>
                <a:latin typeface="Montserrat Bold"/>
                <a:ea typeface="Montserrat Bold"/>
                <a:cs typeface="Montserrat Bold"/>
                <a:sym typeface="Montserrat Bold"/>
              </a:rPr>
              <a:t>To focus globally on a specific issue</a:t>
            </a:r>
          </a:p>
        </p:txBody>
      </p:sp>
      <p:sp>
        <p:nvSpPr>
          <p:cNvPr id="47" name="TextBox 47"/>
          <p:cNvSpPr txBox="1"/>
          <p:nvPr/>
        </p:nvSpPr>
        <p:spPr>
          <a:xfrm>
            <a:off x="7848798" y="5063819"/>
            <a:ext cx="2911066" cy="835883"/>
          </a:xfrm>
          <a:prstGeom prst="rect">
            <a:avLst/>
          </a:prstGeom>
        </p:spPr>
        <p:txBody>
          <a:bodyPr lIns="0" tIns="0" rIns="0" bIns="0" rtlCol="0" anchor="t">
            <a:spAutoFit/>
          </a:bodyPr>
          <a:lstStyle/>
          <a:p>
            <a:pPr algn="l">
              <a:lnSpc>
                <a:spcPts val="3348"/>
              </a:lnSpc>
            </a:pPr>
            <a:r>
              <a:rPr lang="en-US" sz="2837" b="1">
                <a:solidFill>
                  <a:srgbClr val="FFFFFF"/>
                </a:solidFill>
                <a:latin typeface="Montserrat Bold"/>
                <a:ea typeface="Montserrat Bold"/>
                <a:cs typeface="Montserrat Bold"/>
                <a:sym typeface="Montserrat Bold"/>
              </a:rPr>
              <a:t>To select a host country</a:t>
            </a:r>
          </a:p>
        </p:txBody>
      </p:sp>
      <p:sp>
        <p:nvSpPr>
          <p:cNvPr id="48" name="TextBox 48"/>
          <p:cNvSpPr txBox="1"/>
          <p:nvPr/>
        </p:nvSpPr>
        <p:spPr>
          <a:xfrm>
            <a:off x="3323578" y="6743998"/>
            <a:ext cx="2911066" cy="835883"/>
          </a:xfrm>
          <a:prstGeom prst="rect">
            <a:avLst/>
          </a:prstGeom>
        </p:spPr>
        <p:txBody>
          <a:bodyPr lIns="0" tIns="0" rIns="0" bIns="0" rtlCol="0" anchor="t">
            <a:spAutoFit/>
          </a:bodyPr>
          <a:lstStyle/>
          <a:p>
            <a:pPr algn="l">
              <a:lnSpc>
                <a:spcPts val="3348"/>
              </a:lnSpc>
            </a:pPr>
            <a:r>
              <a:rPr lang="en-US" sz="2837" b="1">
                <a:solidFill>
                  <a:srgbClr val="FFFFFF"/>
                </a:solidFill>
                <a:latin typeface="Montserrat Bold"/>
                <a:ea typeface="Montserrat Bold"/>
                <a:cs typeface="Montserrat Bold"/>
                <a:sym typeface="Montserrat Bold"/>
              </a:rPr>
              <a:t>To award a female leader</a:t>
            </a:r>
          </a:p>
        </p:txBody>
      </p:sp>
      <p:sp>
        <p:nvSpPr>
          <p:cNvPr id="49" name="TextBox 49"/>
          <p:cNvSpPr txBox="1"/>
          <p:nvPr/>
        </p:nvSpPr>
        <p:spPr>
          <a:xfrm>
            <a:off x="7848798" y="6743998"/>
            <a:ext cx="2911066" cy="835883"/>
          </a:xfrm>
          <a:prstGeom prst="rect">
            <a:avLst/>
          </a:prstGeom>
        </p:spPr>
        <p:txBody>
          <a:bodyPr lIns="0" tIns="0" rIns="0" bIns="0" rtlCol="0" anchor="t">
            <a:spAutoFit/>
          </a:bodyPr>
          <a:lstStyle/>
          <a:p>
            <a:pPr algn="l">
              <a:lnSpc>
                <a:spcPts val="3348"/>
              </a:lnSpc>
            </a:pPr>
            <a:r>
              <a:rPr lang="en-US" sz="2837" b="1">
                <a:solidFill>
                  <a:srgbClr val="FFFFFF"/>
                </a:solidFill>
                <a:latin typeface="Montserrat Bold"/>
                <a:ea typeface="Montserrat Bold"/>
                <a:cs typeface="Montserrat Bold"/>
                <a:sym typeface="Montserrat Bold"/>
              </a:rPr>
              <a:t>To choose the official colours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54222" y="413478"/>
            <a:ext cx="17579555" cy="778185"/>
            <a:chOff x="0" y="0"/>
            <a:chExt cx="23439407" cy="1037580"/>
          </a:xfrm>
        </p:grpSpPr>
        <p:sp>
          <p:nvSpPr>
            <p:cNvPr id="3" name="Freeform 3"/>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4" name="Freeform 4"/>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a:off x="0" y="9334993"/>
            <a:ext cx="2748624" cy="562894"/>
            <a:chOff x="0" y="0"/>
            <a:chExt cx="1113833" cy="228103"/>
          </a:xfrm>
        </p:grpSpPr>
        <p:sp>
          <p:nvSpPr>
            <p:cNvPr id="6" name="Freeform 6"/>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7" name="TextBox 7"/>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15200" y="1397549"/>
            <a:ext cx="15857601" cy="7654866"/>
            <a:chOff x="0" y="0"/>
            <a:chExt cx="4396466" cy="2122286"/>
          </a:xfrm>
        </p:grpSpPr>
        <p:sp>
          <p:nvSpPr>
            <p:cNvPr id="9" name="Freeform 9"/>
            <p:cNvSpPr/>
            <p:nvPr/>
          </p:nvSpPr>
          <p:spPr>
            <a:xfrm>
              <a:off x="0" y="0"/>
              <a:ext cx="4396466" cy="2122286"/>
            </a:xfrm>
            <a:custGeom>
              <a:avLst/>
              <a:gdLst/>
              <a:ahLst/>
              <a:cxnLst/>
              <a:rect l="l" t="t" r="r" b="b"/>
              <a:pathLst>
                <a:path w="4396466" h="2122286">
                  <a:moveTo>
                    <a:pt x="12694" y="0"/>
                  </a:moveTo>
                  <a:lnTo>
                    <a:pt x="4383773" y="0"/>
                  </a:lnTo>
                  <a:cubicBezTo>
                    <a:pt x="4390783" y="0"/>
                    <a:pt x="4396466" y="5683"/>
                    <a:pt x="4396466" y="12694"/>
                  </a:cubicBezTo>
                  <a:lnTo>
                    <a:pt x="4396466" y="2109592"/>
                  </a:lnTo>
                  <a:cubicBezTo>
                    <a:pt x="4396466" y="2116603"/>
                    <a:pt x="4390783" y="2122286"/>
                    <a:pt x="4383773" y="2122286"/>
                  </a:cubicBezTo>
                  <a:lnTo>
                    <a:pt x="12694" y="2122286"/>
                  </a:lnTo>
                  <a:cubicBezTo>
                    <a:pt x="5683" y="2122286"/>
                    <a:pt x="0" y="2116603"/>
                    <a:pt x="0" y="2109592"/>
                  </a:cubicBezTo>
                  <a:lnTo>
                    <a:pt x="0" y="12694"/>
                  </a:lnTo>
                  <a:cubicBezTo>
                    <a:pt x="0" y="5683"/>
                    <a:pt x="5683" y="0"/>
                    <a:pt x="12694"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4396466" cy="2160386"/>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5220453" y="2004558"/>
            <a:ext cx="7847094" cy="1458247"/>
            <a:chOff x="0" y="0"/>
            <a:chExt cx="6326377" cy="1175648"/>
          </a:xfrm>
        </p:grpSpPr>
        <p:sp>
          <p:nvSpPr>
            <p:cNvPr id="12" name="Freeform 12"/>
            <p:cNvSpPr/>
            <p:nvPr/>
          </p:nvSpPr>
          <p:spPr>
            <a:xfrm>
              <a:off x="0" y="0"/>
              <a:ext cx="6326377" cy="1175648"/>
            </a:xfrm>
            <a:custGeom>
              <a:avLst/>
              <a:gdLst/>
              <a:ahLst/>
              <a:cxnLst/>
              <a:rect l="l" t="t" r="r" b="b"/>
              <a:pathLst>
                <a:path w="6326377" h="1175648">
                  <a:moveTo>
                    <a:pt x="25652" y="0"/>
                  </a:moveTo>
                  <a:lnTo>
                    <a:pt x="6300725" y="0"/>
                  </a:lnTo>
                  <a:cubicBezTo>
                    <a:pt x="6307529" y="0"/>
                    <a:pt x="6314053" y="2703"/>
                    <a:pt x="6318864" y="7513"/>
                  </a:cubicBezTo>
                  <a:cubicBezTo>
                    <a:pt x="6323674" y="12324"/>
                    <a:pt x="6326377" y="18848"/>
                    <a:pt x="6326377" y="25652"/>
                  </a:cubicBezTo>
                  <a:lnTo>
                    <a:pt x="6326377" y="1149996"/>
                  </a:lnTo>
                  <a:cubicBezTo>
                    <a:pt x="6326377" y="1156800"/>
                    <a:pt x="6323674" y="1163324"/>
                    <a:pt x="6318864" y="1168135"/>
                  </a:cubicBezTo>
                  <a:cubicBezTo>
                    <a:pt x="6314053" y="1172945"/>
                    <a:pt x="6307529" y="1175648"/>
                    <a:pt x="6300725" y="1175648"/>
                  </a:cubicBezTo>
                  <a:lnTo>
                    <a:pt x="25652" y="1175648"/>
                  </a:lnTo>
                  <a:cubicBezTo>
                    <a:pt x="18848" y="1175648"/>
                    <a:pt x="12324" y="1172945"/>
                    <a:pt x="7513" y="1168135"/>
                  </a:cubicBezTo>
                  <a:cubicBezTo>
                    <a:pt x="2703" y="1163324"/>
                    <a:pt x="0" y="1156800"/>
                    <a:pt x="0" y="1149996"/>
                  </a:cubicBezTo>
                  <a:lnTo>
                    <a:pt x="0" y="25652"/>
                  </a:lnTo>
                  <a:cubicBezTo>
                    <a:pt x="0" y="18848"/>
                    <a:pt x="2703" y="12324"/>
                    <a:pt x="7513" y="7513"/>
                  </a:cubicBezTo>
                  <a:cubicBezTo>
                    <a:pt x="12324" y="2703"/>
                    <a:pt x="18848" y="0"/>
                    <a:pt x="25652" y="0"/>
                  </a:cubicBezTo>
                  <a:close/>
                </a:path>
              </a:pathLst>
            </a:custGeom>
            <a:solidFill>
              <a:srgbClr val="333372"/>
            </a:solidFill>
            <a:ln w="38100" cap="rnd">
              <a:solidFill>
                <a:srgbClr val="000000"/>
              </a:solidFill>
              <a:prstDash val="solid"/>
              <a:round/>
            </a:ln>
          </p:spPr>
          <p:txBody>
            <a:bodyPr/>
            <a:lstStyle/>
            <a:p>
              <a:endParaRPr lang="en-US"/>
            </a:p>
          </p:txBody>
        </p:sp>
        <p:sp>
          <p:nvSpPr>
            <p:cNvPr id="13" name="TextBox 13"/>
            <p:cNvSpPr txBox="1"/>
            <p:nvPr/>
          </p:nvSpPr>
          <p:spPr>
            <a:xfrm>
              <a:off x="0" y="-38100"/>
              <a:ext cx="6326377" cy="121374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2989665" y="4819571"/>
            <a:ext cx="3756536" cy="1083343"/>
            <a:chOff x="0" y="0"/>
            <a:chExt cx="3028543" cy="873398"/>
          </a:xfrm>
        </p:grpSpPr>
        <p:sp>
          <p:nvSpPr>
            <p:cNvPr id="15" name="Freeform 15"/>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B06EDA"/>
            </a:solidFill>
            <a:ln w="38100" cap="rnd">
              <a:solidFill>
                <a:srgbClr val="000000"/>
              </a:solidFill>
              <a:prstDash val="solid"/>
              <a:round/>
            </a:ln>
          </p:spPr>
          <p:txBody>
            <a:bodyPr/>
            <a:lstStyle/>
            <a:p>
              <a:endParaRPr lang="en-US"/>
            </a:p>
          </p:txBody>
        </p:sp>
        <p:sp>
          <p:nvSpPr>
            <p:cNvPr id="16" name="TextBox 16"/>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17" name="Group 17"/>
          <p:cNvGrpSpPr/>
          <p:nvPr/>
        </p:nvGrpSpPr>
        <p:grpSpPr>
          <a:xfrm>
            <a:off x="2366397" y="4809148"/>
            <a:ext cx="1007086" cy="100708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19" name="TextBox 19"/>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B</a:t>
              </a:r>
            </a:p>
          </p:txBody>
        </p:sp>
      </p:grpSp>
      <p:grpSp>
        <p:nvGrpSpPr>
          <p:cNvPr id="20" name="Group 20"/>
          <p:cNvGrpSpPr/>
          <p:nvPr/>
        </p:nvGrpSpPr>
        <p:grpSpPr>
          <a:xfrm>
            <a:off x="2989665" y="7194681"/>
            <a:ext cx="3756536" cy="1083343"/>
            <a:chOff x="0" y="0"/>
            <a:chExt cx="3028543" cy="873398"/>
          </a:xfrm>
        </p:grpSpPr>
        <p:sp>
          <p:nvSpPr>
            <p:cNvPr id="21" name="Freeform 21"/>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B06EDA"/>
            </a:solidFill>
            <a:ln w="38100" cap="rnd">
              <a:solidFill>
                <a:srgbClr val="000000"/>
              </a:solidFill>
              <a:prstDash val="solid"/>
              <a:round/>
            </a:ln>
          </p:spPr>
          <p:txBody>
            <a:bodyPr/>
            <a:lstStyle/>
            <a:p>
              <a:endParaRPr lang="en-US"/>
            </a:p>
          </p:txBody>
        </p:sp>
        <p:sp>
          <p:nvSpPr>
            <p:cNvPr id="22" name="TextBox 22"/>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23" name="Group 23"/>
          <p:cNvGrpSpPr/>
          <p:nvPr/>
        </p:nvGrpSpPr>
        <p:grpSpPr>
          <a:xfrm>
            <a:off x="2366397" y="7184258"/>
            <a:ext cx="1007086" cy="100708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25" name="TextBox 25"/>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C</a:t>
              </a:r>
            </a:p>
          </p:txBody>
        </p:sp>
      </p:grpSp>
      <p:grpSp>
        <p:nvGrpSpPr>
          <p:cNvPr id="26" name="Group 26"/>
          <p:cNvGrpSpPr/>
          <p:nvPr/>
        </p:nvGrpSpPr>
        <p:grpSpPr>
          <a:xfrm>
            <a:off x="7575713" y="4819571"/>
            <a:ext cx="3756536" cy="1083343"/>
            <a:chOff x="0" y="0"/>
            <a:chExt cx="3028543" cy="873398"/>
          </a:xfrm>
        </p:grpSpPr>
        <p:sp>
          <p:nvSpPr>
            <p:cNvPr id="27" name="Freeform 27"/>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B06EDA"/>
            </a:solidFill>
            <a:ln w="38100" cap="rnd">
              <a:solidFill>
                <a:srgbClr val="000000"/>
              </a:solidFill>
              <a:prstDash val="solid"/>
              <a:round/>
            </a:ln>
          </p:spPr>
          <p:txBody>
            <a:bodyPr/>
            <a:lstStyle/>
            <a:p>
              <a:endParaRPr lang="en-US"/>
            </a:p>
          </p:txBody>
        </p:sp>
        <p:sp>
          <p:nvSpPr>
            <p:cNvPr id="28" name="TextBox 28"/>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29" name="Group 29"/>
          <p:cNvGrpSpPr/>
          <p:nvPr/>
        </p:nvGrpSpPr>
        <p:grpSpPr>
          <a:xfrm>
            <a:off x="6952445" y="4809148"/>
            <a:ext cx="1007086" cy="1007086"/>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31" name="TextBox 31"/>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C</a:t>
              </a:r>
            </a:p>
          </p:txBody>
        </p:sp>
      </p:grpSp>
      <p:grpSp>
        <p:nvGrpSpPr>
          <p:cNvPr id="32" name="Group 32"/>
          <p:cNvGrpSpPr/>
          <p:nvPr/>
        </p:nvGrpSpPr>
        <p:grpSpPr>
          <a:xfrm>
            <a:off x="7575713" y="7194681"/>
            <a:ext cx="3756536" cy="1083343"/>
            <a:chOff x="0" y="0"/>
            <a:chExt cx="3028543" cy="873398"/>
          </a:xfrm>
        </p:grpSpPr>
        <p:sp>
          <p:nvSpPr>
            <p:cNvPr id="33" name="Freeform 33"/>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B06EDA"/>
            </a:solidFill>
            <a:ln w="38100" cap="rnd">
              <a:solidFill>
                <a:srgbClr val="000000"/>
              </a:solidFill>
              <a:prstDash val="solid"/>
              <a:round/>
            </a:ln>
          </p:spPr>
          <p:txBody>
            <a:bodyPr/>
            <a:lstStyle/>
            <a:p>
              <a:endParaRPr lang="en-US"/>
            </a:p>
          </p:txBody>
        </p:sp>
        <p:sp>
          <p:nvSpPr>
            <p:cNvPr id="34" name="TextBox 34"/>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35" name="Group 35"/>
          <p:cNvGrpSpPr/>
          <p:nvPr/>
        </p:nvGrpSpPr>
        <p:grpSpPr>
          <a:xfrm>
            <a:off x="6952445" y="7184258"/>
            <a:ext cx="1007086" cy="1007086"/>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37" name="TextBox 37"/>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B</a:t>
              </a:r>
            </a:p>
          </p:txBody>
        </p:sp>
      </p:grpSp>
      <p:grpSp>
        <p:nvGrpSpPr>
          <p:cNvPr id="38" name="Group 38"/>
          <p:cNvGrpSpPr/>
          <p:nvPr/>
        </p:nvGrpSpPr>
        <p:grpSpPr>
          <a:xfrm>
            <a:off x="12165067" y="4829994"/>
            <a:ext cx="3756536" cy="1083343"/>
            <a:chOff x="0" y="0"/>
            <a:chExt cx="3028543" cy="873398"/>
          </a:xfrm>
        </p:grpSpPr>
        <p:sp>
          <p:nvSpPr>
            <p:cNvPr id="39" name="Freeform 39"/>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B06EDA"/>
            </a:solidFill>
            <a:ln w="38100" cap="rnd">
              <a:solidFill>
                <a:srgbClr val="000000"/>
              </a:solidFill>
              <a:prstDash val="solid"/>
              <a:round/>
            </a:ln>
          </p:spPr>
          <p:txBody>
            <a:bodyPr/>
            <a:lstStyle/>
            <a:p>
              <a:endParaRPr lang="en-US"/>
            </a:p>
          </p:txBody>
        </p:sp>
        <p:sp>
          <p:nvSpPr>
            <p:cNvPr id="40" name="TextBox 40"/>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41" name="Group 41"/>
          <p:cNvGrpSpPr/>
          <p:nvPr/>
        </p:nvGrpSpPr>
        <p:grpSpPr>
          <a:xfrm>
            <a:off x="11541799" y="4819571"/>
            <a:ext cx="1007086" cy="1007086"/>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43" name="TextBox 43"/>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D</a:t>
              </a:r>
            </a:p>
          </p:txBody>
        </p:sp>
      </p:grpSp>
      <p:grpSp>
        <p:nvGrpSpPr>
          <p:cNvPr id="44" name="Group 44"/>
          <p:cNvGrpSpPr/>
          <p:nvPr/>
        </p:nvGrpSpPr>
        <p:grpSpPr>
          <a:xfrm>
            <a:off x="12165067" y="7205103"/>
            <a:ext cx="3756536" cy="1083343"/>
            <a:chOff x="0" y="0"/>
            <a:chExt cx="3028543" cy="873398"/>
          </a:xfrm>
        </p:grpSpPr>
        <p:sp>
          <p:nvSpPr>
            <p:cNvPr id="45" name="Freeform 45"/>
            <p:cNvSpPr/>
            <p:nvPr/>
          </p:nvSpPr>
          <p:spPr>
            <a:xfrm>
              <a:off x="0" y="0"/>
              <a:ext cx="3028543" cy="873398"/>
            </a:xfrm>
            <a:custGeom>
              <a:avLst/>
              <a:gdLst/>
              <a:ahLst/>
              <a:cxnLst/>
              <a:rect l="l" t="t" r="r" b="b"/>
              <a:pathLst>
                <a:path w="3028543" h="873398">
                  <a:moveTo>
                    <a:pt x="53584" y="0"/>
                  </a:moveTo>
                  <a:lnTo>
                    <a:pt x="2974959" y="0"/>
                  </a:lnTo>
                  <a:cubicBezTo>
                    <a:pt x="2989171" y="0"/>
                    <a:pt x="3002800" y="5645"/>
                    <a:pt x="3012849" y="15694"/>
                  </a:cubicBezTo>
                  <a:cubicBezTo>
                    <a:pt x="3022898" y="25743"/>
                    <a:pt x="3028543" y="39373"/>
                    <a:pt x="3028543" y="53584"/>
                  </a:cubicBezTo>
                  <a:lnTo>
                    <a:pt x="3028543" y="819814"/>
                  </a:lnTo>
                  <a:cubicBezTo>
                    <a:pt x="3028543" y="834025"/>
                    <a:pt x="3022898" y="847655"/>
                    <a:pt x="3012849" y="857704"/>
                  </a:cubicBezTo>
                  <a:cubicBezTo>
                    <a:pt x="3002800" y="867753"/>
                    <a:pt x="2989171" y="873398"/>
                    <a:pt x="2974959" y="873398"/>
                  </a:cubicBezTo>
                  <a:lnTo>
                    <a:pt x="53584" y="873398"/>
                  </a:lnTo>
                  <a:cubicBezTo>
                    <a:pt x="39373" y="873398"/>
                    <a:pt x="25743" y="867753"/>
                    <a:pt x="15694" y="857704"/>
                  </a:cubicBezTo>
                  <a:cubicBezTo>
                    <a:pt x="5645" y="847655"/>
                    <a:pt x="0" y="834025"/>
                    <a:pt x="0" y="819814"/>
                  </a:cubicBezTo>
                  <a:lnTo>
                    <a:pt x="0" y="53584"/>
                  </a:lnTo>
                  <a:cubicBezTo>
                    <a:pt x="0" y="39373"/>
                    <a:pt x="5645" y="25743"/>
                    <a:pt x="15694" y="15694"/>
                  </a:cubicBezTo>
                  <a:cubicBezTo>
                    <a:pt x="25743" y="5645"/>
                    <a:pt x="39373" y="0"/>
                    <a:pt x="53584" y="0"/>
                  </a:cubicBezTo>
                  <a:close/>
                </a:path>
              </a:pathLst>
            </a:custGeom>
            <a:solidFill>
              <a:srgbClr val="B06EDA"/>
            </a:solidFill>
            <a:ln w="38100" cap="rnd">
              <a:solidFill>
                <a:srgbClr val="000000"/>
              </a:solidFill>
              <a:prstDash val="solid"/>
              <a:round/>
            </a:ln>
          </p:spPr>
          <p:txBody>
            <a:bodyPr/>
            <a:lstStyle/>
            <a:p>
              <a:endParaRPr lang="en-US"/>
            </a:p>
          </p:txBody>
        </p:sp>
        <p:sp>
          <p:nvSpPr>
            <p:cNvPr id="46" name="TextBox 46"/>
            <p:cNvSpPr txBox="1"/>
            <p:nvPr/>
          </p:nvSpPr>
          <p:spPr>
            <a:xfrm>
              <a:off x="0" y="-38100"/>
              <a:ext cx="3028543" cy="911498"/>
            </a:xfrm>
            <a:prstGeom prst="rect">
              <a:avLst/>
            </a:prstGeom>
          </p:spPr>
          <p:txBody>
            <a:bodyPr lIns="53747" tIns="53747" rIns="53747" bIns="53747" rtlCol="0" anchor="ctr"/>
            <a:lstStyle/>
            <a:p>
              <a:pPr algn="ctr">
                <a:lnSpc>
                  <a:spcPts val="2660"/>
                </a:lnSpc>
                <a:spcBef>
                  <a:spcPct val="0"/>
                </a:spcBef>
              </a:pPr>
              <a:endParaRPr/>
            </a:p>
          </p:txBody>
        </p:sp>
      </p:grpSp>
      <p:grpSp>
        <p:nvGrpSpPr>
          <p:cNvPr id="47" name="Group 47"/>
          <p:cNvGrpSpPr/>
          <p:nvPr/>
        </p:nvGrpSpPr>
        <p:grpSpPr>
          <a:xfrm>
            <a:off x="11541799" y="7194681"/>
            <a:ext cx="1007086" cy="1007086"/>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72"/>
            </a:solidFill>
          </p:spPr>
          <p:txBody>
            <a:bodyPr/>
            <a:lstStyle/>
            <a:p>
              <a:endParaRPr lang="en-US"/>
            </a:p>
          </p:txBody>
        </p:sp>
        <p:sp>
          <p:nvSpPr>
            <p:cNvPr id="49" name="TextBox 49"/>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b="1">
                  <a:solidFill>
                    <a:srgbClr val="FFFFFF"/>
                  </a:solidFill>
                  <a:latin typeface="Montserrat Bold"/>
                  <a:ea typeface="Montserrat Bold"/>
                  <a:cs typeface="Montserrat Bold"/>
                  <a:sym typeface="Montserrat Bold"/>
                </a:rPr>
                <a:t>A</a:t>
              </a:r>
            </a:p>
          </p:txBody>
        </p:sp>
      </p:grpSp>
      <p:grpSp>
        <p:nvGrpSpPr>
          <p:cNvPr id="50" name="Group 50"/>
          <p:cNvGrpSpPr/>
          <p:nvPr/>
        </p:nvGrpSpPr>
        <p:grpSpPr>
          <a:xfrm>
            <a:off x="4491184" y="3925313"/>
            <a:ext cx="750485" cy="750485"/>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1A5"/>
            </a:solidFill>
          </p:spPr>
          <p:txBody>
            <a:bodyPr/>
            <a:lstStyle/>
            <a:p>
              <a:endParaRPr lang="en-US"/>
            </a:p>
          </p:txBody>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3499"/>
                </a:lnSpc>
              </a:pPr>
              <a:r>
                <a:rPr lang="en-US" sz="2499" b="1">
                  <a:solidFill>
                    <a:srgbClr val="FFFFFF"/>
                  </a:solidFill>
                  <a:latin typeface="Montserrat Bold"/>
                  <a:ea typeface="Montserrat Bold"/>
                  <a:cs typeface="Montserrat Bold"/>
                  <a:sym typeface="Montserrat Bold"/>
                </a:rPr>
                <a:t>Q1</a:t>
              </a:r>
            </a:p>
          </p:txBody>
        </p:sp>
      </p:grpSp>
      <p:sp>
        <p:nvSpPr>
          <p:cNvPr id="53" name="TextBox 53"/>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31</a:t>
            </a:r>
          </a:p>
        </p:txBody>
      </p:sp>
      <p:sp>
        <p:nvSpPr>
          <p:cNvPr id="54" name="TextBox 54"/>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2</a:t>
            </a:r>
          </a:p>
        </p:txBody>
      </p:sp>
      <p:sp>
        <p:nvSpPr>
          <p:cNvPr id="55" name="TextBox 55"/>
          <p:cNvSpPr txBox="1"/>
          <p:nvPr/>
        </p:nvSpPr>
        <p:spPr>
          <a:xfrm>
            <a:off x="7197721" y="2185380"/>
            <a:ext cx="3892558" cy="969647"/>
          </a:xfrm>
          <a:prstGeom prst="rect">
            <a:avLst/>
          </a:prstGeom>
        </p:spPr>
        <p:txBody>
          <a:bodyPr lIns="0" tIns="0" rIns="0" bIns="0" rtlCol="0" anchor="t">
            <a:spAutoFit/>
          </a:bodyPr>
          <a:lstStyle/>
          <a:p>
            <a:pPr algn="ctr">
              <a:lnSpc>
                <a:spcPts val="7979"/>
              </a:lnSpc>
            </a:pPr>
            <a:r>
              <a:rPr lang="en-US" sz="5699" b="1">
                <a:solidFill>
                  <a:srgbClr val="FFFFFF"/>
                </a:solidFill>
                <a:latin typeface="Montserrat Bold"/>
                <a:ea typeface="Montserrat Bold"/>
                <a:cs typeface="Montserrat Bold"/>
                <a:sym typeface="Montserrat Bold"/>
              </a:rPr>
              <a:t>Answers</a:t>
            </a:r>
          </a:p>
        </p:txBody>
      </p:sp>
      <p:sp>
        <p:nvSpPr>
          <p:cNvPr id="56" name="TextBox 56"/>
          <p:cNvSpPr txBox="1"/>
          <p:nvPr/>
        </p:nvSpPr>
        <p:spPr>
          <a:xfrm>
            <a:off x="3565178" y="4988661"/>
            <a:ext cx="2911066" cy="678489"/>
          </a:xfrm>
          <a:prstGeom prst="rect">
            <a:avLst/>
          </a:prstGeom>
        </p:spPr>
        <p:txBody>
          <a:bodyPr lIns="0" tIns="0" rIns="0" bIns="0" rtlCol="0" anchor="t">
            <a:spAutoFit/>
          </a:bodyPr>
          <a:lstStyle/>
          <a:p>
            <a:pPr algn="l">
              <a:lnSpc>
                <a:spcPts val="5652"/>
              </a:lnSpc>
            </a:pPr>
            <a:r>
              <a:rPr lang="en-US" sz="4037" b="1">
                <a:solidFill>
                  <a:srgbClr val="FFFFFF"/>
                </a:solidFill>
                <a:latin typeface="Montserrat Bold"/>
                <a:ea typeface="Montserrat Bold"/>
                <a:cs typeface="Montserrat Bold"/>
                <a:sym typeface="Montserrat Bold"/>
              </a:rPr>
              <a:t>8th March</a:t>
            </a:r>
          </a:p>
        </p:txBody>
      </p:sp>
      <p:sp>
        <p:nvSpPr>
          <p:cNvPr id="57" name="TextBox 57"/>
          <p:cNvSpPr txBox="1"/>
          <p:nvPr/>
        </p:nvSpPr>
        <p:spPr>
          <a:xfrm>
            <a:off x="8169081" y="4988661"/>
            <a:ext cx="2911066" cy="678489"/>
          </a:xfrm>
          <a:prstGeom prst="rect">
            <a:avLst/>
          </a:prstGeom>
        </p:spPr>
        <p:txBody>
          <a:bodyPr lIns="0" tIns="0" rIns="0" bIns="0" rtlCol="0" anchor="t">
            <a:spAutoFit/>
          </a:bodyPr>
          <a:lstStyle/>
          <a:p>
            <a:pPr algn="l">
              <a:lnSpc>
                <a:spcPts val="5652"/>
              </a:lnSpc>
            </a:pPr>
            <a:r>
              <a:rPr lang="en-US" sz="4037" b="1">
                <a:solidFill>
                  <a:srgbClr val="FFFFFF"/>
                </a:solidFill>
                <a:latin typeface="Montserrat Bold"/>
                <a:ea typeface="Montserrat Bold"/>
                <a:cs typeface="Montserrat Bold"/>
                <a:sym typeface="Montserrat Bold"/>
              </a:rPr>
              <a:t>1911</a:t>
            </a:r>
          </a:p>
        </p:txBody>
      </p:sp>
      <p:grpSp>
        <p:nvGrpSpPr>
          <p:cNvPr id="58" name="Group 58"/>
          <p:cNvGrpSpPr/>
          <p:nvPr/>
        </p:nvGrpSpPr>
        <p:grpSpPr>
          <a:xfrm>
            <a:off x="9077233" y="3925313"/>
            <a:ext cx="750485" cy="750485"/>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1A5"/>
            </a:solidFill>
          </p:spPr>
          <p:txBody>
            <a:bodyPr/>
            <a:lstStyle/>
            <a:p>
              <a:endParaRPr lang="en-US"/>
            </a:p>
          </p:txBody>
        </p:sp>
        <p:sp>
          <p:nvSpPr>
            <p:cNvPr id="60" name="TextBox 60"/>
            <p:cNvSpPr txBox="1"/>
            <p:nvPr/>
          </p:nvSpPr>
          <p:spPr>
            <a:xfrm>
              <a:off x="76200" y="38100"/>
              <a:ext cx="660400" cy="698500"/>
            </a:xfrm>
            <a:prstGeom prst="rect">
              <a:avLst/>
            </a:prstGeom>
          </p:spPr>
          <p:txBody>
            <a:bodyPr lIns="50800" tIns="50800" rIns="50800" bIns="50800" rtlCol="0" anchor="ctr"/>
            <a:lstStyle/>
            <a:p>
              <a:pPr algn="ctr">
                <a:lnSpc>
                  <a:spcPts val="3499"/>
                </a:lnSpc>
              </a:pPr>
              <a:r>
                <a:rPr lang="en-US" sz="2499" b="1">
                  <a:solidFill>
                    <a:srgbClr val="FFFFFF"/>
                  </a:solidFill>
                  <a:latin typeface="Montserrat Bold"/>
                  <a:ea typeface="Montserrat Bold"/>
                  <a:cs typeface="Montserrat Bold"/>
                  <a:sym typeface="Montserrat Bold"/>
                </a:rPr>
                <a:t>Q2</a:t>
              </a:r>
            </a:p>
          </p:txBody>
        </p:sp>
      </p:grpSp>
      <p:grpSp>
        <p:nvGrpSpPr>
          <p:cNvPr id="61" name="Group 61"/>
          <p:cNvGrpSpPr/>
          <p:nvPr/>
        </p:nvGrpSpPr>
        <p:grpSpPr>
          <a:xfrm>
            <a:off x="13666293" y="3925313"/>
            <a:ext cx="750485" cy="750485"/>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1A5"/>
            </a:solidFill>
          </p:spPr>
          <p:txBody>
            <a:bodyPr/>
            <a:lstStyle/>
            <a:p>
              <a:endParaRPr lang="en-US"/>
            </a:p>
          </p:txBody>
        </p:sp>
        <p:sp>
          <p:nvSpPr>
            <p:cNvPr id="63" name="TextBox 63"/>
            <p:cNvSpPr txBox="1"/>
            <p:nvPr/>
          </p:nvSpPr>
          <p:spPr>
            <a:xfrm>
              <a:off x="76200" y="38100"/>
              <a:ext cx="660400" cy="698500"/>
            </a:xfrm>
            <a:prstGeom prst="rect">
              <a:avLst/>
            </a:prstGeom>
          </p:spPr>
          <p:txBody>
            <a:bodyPr lIns="50800" tIns="50800" rIns="50800" bIns="50800" rtlCol="0" anchor="ctr"/>
            <a:lstStyle/>
            <a:p>
              <a:pPr algn="ctr">
                <a:lnSpc>
                  <a:spcPts val="3499"/>
                </a:lnSpc>
              </a:pPr>
              <a:r>
                <a:rPr lang="en-US" sz="2499" b="1">
                  <a:solidFill>
                    <a:srgbClr val="FFFFFF"/>
                  </a:solidFill>
                  <a:latin typeface="Montserrat Bold"/>
                  <a:ea typeface="Montserrat Bold"/>
                  <a:cs typeface="Montserrat Bold"/>
                  <a:sym typeface="Montserrat Bold"/>
                </a:rPr>
                <a:t>Q3</a:t>
              </a:r>
            </a:p>
          </p:txBody>
        </p:sp>
      </p:grpSp>
      <p:grpSp>
        <p:nvGrpSpPr>
          <p:cNvPr id="64" name="Group 64"/>
          <p:cNvGrpSpPr/>
          <p:nvPr/>
        </p:nvGrpSpPr>
        <p:grpSpPr>
          <a:xfrm>
            <a:off x="4491184" y="6296648"/>
            <a:ext cx="750485" cy="75048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1A5"/>
            </a:solidFill>
          </p:spPr>
          <p:txBody>
            <a:bodyPr/>
            <a:lstStyle/>
            <a:p>
              <a:endParaRPr lang="en-US"/>
            </a:p>
          </p:txBody>
        </p:sp>
        <p:sp>
          <p:nvSpPr>
            <p:cNvPr id="66" name="TextBox 66"/>
            <p:cNvSpPr txBox="1"/>
            <p:nvPr/>
          </p:nvSpPr>
          <p:spPr>
            <a:xfrm>
              <a:off x="76200" y="38100"/>
              <a:ext cx="660400" cy="698500"/>
            </a:xfrm>
            <a:prstGeom prst="rect">
              <a:avLst/>
            </a:prstGeom>
          </p:spPr>
          <p:txBody>
            <a:bodyPr lIns="50800" tIns="50800" rIns="50800" bIns="50800" rtlCol="0" anchor="ctr"/>
            <a:lstStyle/>
            <a:p>
              <a:pPr algn="ctr">
                <a:lnSpc>
                  <a:spcPts val="3499"/>
                </a:lnSpc>
              </a:pPr>
              <a:r>
                <a:rPr lang="en-US" sz="2499" b="1">
                  <a:solidFill>
                    <a:srgbClr val="FFFFFF"/>
                  </a:solidFill>
                  <a:latin typeface="Montserrat Bold"/>
                  <a:ea typeface="Montserrat Bold"/>
                  <a:cs typeface="Montserrat Bold"/>
                  <a:sym typeface="Montserrat Bold"/>
                </a:rPr>
                <a:t>Q4</a:t>
              </a:r>
            </a:p>
          </p:txBody>
        </p:sp>
      </p:grpSp>
      <p:grpSp>
        <p:nvGrpSpPr>
          <p:cNvPr id="67" name="Group 67"/>
          <p:cNvGrpSpPr/>
          <p:nvPr/>
        </p:nvGrpSpPr>
        <p:grpSpPr>
          <a:xfrm>
            <a:off x="9077233" y="6296648"/>
            <a:ext cx="750485" cy="75048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1A5"/>
            </a:solidFill>
          </p:spPr>
          <p:txBody>
            <a:bodyPr/>
            <a:lstStyle/>
            <a:p>
              <a:endParaRPr lang="en-US"/>
            </a:p>
          </p:txBody>
        </p:sp>
        <p:sp>
          <p:nvSpPr>
            <p:cNvPr id="69" name="TextBox 69"/>
            <p:cNvSpPr txBox="1"/>
            <p:nvPr/>
          </p:nvSpPr>
          <p:spPr>
            <a:xfrm>
              <a:off x="76200" y="38100"/>
              <a:ext cx="660400" cy="698500"/>
            </a:xfrm>
            <a:prstGeom prst="rect">
              <a:avLst/>
            </a:prstGeom>
          </p:spPr>
          <p:txBody>
            <a:bodyPr lIns="50800" tIns="50800" rIns="50800" bIns="50800" rtlCol="0" anchor="ctr"/>
            <a:lstStyle/>
            <a:p>
              <a:pPr algn="ctr">
                <a:lnSpc>
                  <a:spcPts val="3499"/>
                </a:lnSpc>
              </a:pPr>
              <a:r>
                <a:rPr lang="en-US" sz="2499" b="1">
                  <a:solidFill>
                    <a:srgbClr val="FFFFFF"/>
                  </a:solidFill>
                  <a:latin typeface="Montserrat Bold"/>
                  <a:ea typeface="Montserrat Bold"/>
                  <a:cs typeface="Montserrat Bold"/>
                  <a:sym typeface="Montserrat Bold"/>
                </a:rPr>
                <a:t>Q5</a:t>
              </a:r>
            </a:p>
          </p:txBody>
        </p:sp>
      </p:grpSp>
      <p:grpSp>
        <p:nvGrpSpPr>
          <p:cNvPr id="70" name="Group 70"/>
          <p:cNvGrpSpPr/>
          <p:nvPr/>
        </p:nvGrpSpPr>
        <p:grpSpPr>
          <a:xfrm>
            <a:off x="13666293" y="6296648"/>
            <a:ext cx="750485" cy="75048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1A5"/>
            </a:solidFill>
          </p:spPr>
          <p:txBody>
            <a:bodyPr/>
            <a:lstStyle/>
            <a:p>
              <a:endParaRPr lang="en-US"/>
            </a:p>
          </p:txBody>
        </p:sp>
        <p:sp>
          <p:nvSpPr>
            <p:cNvPr id="72" name="TextBox 72"/>
            <p:cNvSpPr txBox="1"/>
            <p:nvPr/>
          </p:nvSpPr>
          <p:spPr>
            <a:xfrm>
              <a:off x="76200" y="38100"/>
              <a:ext cx="660400" cy="698500"/>
            </a:xfrm>
            <a:prstGeom prst="rect">
              <a:avLst/>
            </a:prstGeom>
          </p:spPr>
          <p:txBody>
            <a:bodyPr lIns="50800" tIns="50800" rIns="50800" bIns="50800" rtlCol="0" anchor="ctr"/>
            <a:lstStyle/>
            <a:p>
              <a:pPr algn="ctr">
                <a:lnSpc>
                  <a:spcPts val="3499"/>
                </a:lnSpc>
              </a:pPr>
              <a:r>
                <a:rPr lang="en-US" sz="2499" b="1">
                  <a:solidFill>
                    <a:srgbClr val="FFFFFF"/>
                  </a:solidFill>
                  <a:latin typeface="Montserrat Bold"/>
                  <a:ea typeface="Montserrat Bold"/>
                  <a:cs typeface="Montserrat Bold"/>
                  <a:sym typeface="Montserrat Bold"/>
                </a:rPr>
                <a:t>Q6</a:t>
              </a:r>
            </a:p>
          </p:txBody>
        </p:sp>
      </p:grpSp>
      <p:sp>
        <p:nvSpPr>
          <p:cNvPr id="73" name="TextBox 73"/>
          <p:cNvSpPr txBox="1"/>
          <p:nvPr/>
        </p:nvSpPr>
        <p:spPr>
          <a:xfrm>
            <a:off x="12632384" y="4978051"/>
            <a:ext cx="3163168" cy="806279"/>
          </a:xfrm>
          <a:prstGeom prst="rect">
            <a:avLst/>
          </a:prstGeom>
        </p:spPr>
        <p:txBody>
          <a:bodyPr lIns="0" tIns="0" rIns="0" bIns="0" rtlCol="0" anchor="t">
            <a:spAutoFit/>
          </a:bodyPr>
          <a:lstStyle/>
          <a:p>
            <a:pPr algn="l">
              <a:lnSpc>
                <a:spcPts val="3206"/>
              </a:lnSpc>
            </a:pPr>
            <a:r>
              <a:rPr lang="en-US" sz="2837" b="1">
                <a:solidFill>
                  <a:srgbClr val="FFFFFF"/>
                </a:solidFill>
                <a:latin typeface="Montserrat Bold"/>
                <a:ea typeface="Montserrat Bold"/>
                <a:cs typeface="Montserrat Bold"/>
                <a:sym typeface="Montserrat Bold"/>
              </a:rPr>
              <a:t>The United Nations </a:t>
            </a:r>
          </a:p>
        </p:txBody>
      </p:sp>
      <p:sp>
        <p:nvSpPr>
          <p:cNvPr id="74" name="TextBox 74"/>
          <p:cNvSpPr txBox="1"/>
          <p:nvPr/>
        </p:nvSpPr>
        <p:spPr>
          <a:xfrm>
            <a:off x="3412400" y="7352821"/>
            <a:ext cx="2911066" cy="797433"/>
          </a:xfrm>
          <a:prstGeom prst="rect">
            <a:avLst/>
          </a:prstGeom>
        </p:spPr>
        <p:txBody>
          <a:bodyPr lIns="0" tIns="0" rIns="0" bIns="0" rtlCol="0" anchor="t">
            <a:spAutoFit/>
          </a:bodyPr>
          <a:lstStyle/>
          <a:p>
            <a:pPr algn="l">
              <a:lnSpc>
                <a:spcPts val="3186"/>
              </a:lnSpc>
            </a:pPr>
            <a:r>
              <a:rPr lang="en-US" sz="2700" b="1">
                <a:solidFill>
                  <a:srgbClr val="FFFFFF"/>
                </a:solidFill>
                <a:latin typeface="Montserrat Bold"/>
                <a:ea typeface="Montserrat Bold"/>
                <a:cs typeface="Montserrat Bold"/>
                <a:sym typeface="Montserrat Bold"/>
              </a:rPr>
              <a:t>Purple, White &amp; Green</a:t>
            </a:r>
          </a:p>
        </p:txBody>
      </p:sp>
      <p:sp>
        <p:nvSpPr>
          <p:cNvPr id="75" name="TextBox 75"/>
          <p:cNvSpPr txBox="1"/>
          <p:nvPr/>
        </p:nvSpPr>
        <p:spPr>
          <a:xfrm>
            <a:off x="1621628" y="8459896"/>
            <a:ext cx="8928886" cy="310134"/>
          </a:xfrm>
          <a:prstGeom prst="rect">
            <a:avLst/>
          </a:prstGeom>
        </p:spPr>
        <p:txBody>
          <a:bodyPr lIns="0" tIns="0" rIns="0" bIns="0" rtlCol="0" anchor="t">
            <a:spAutoFit/>
          </a:bodyPr>
          <a:lstStyle/>
          <a:p>
            <a:pPr algn="l">
              <a:lnSpc>
                <a:spcPts val="2478"/>
              </a:lnSpc>
            </a:pPr>
            <a:r>
              <a:rPr lang="en-US" sz="2100" b="1">
                <a:solidFill>
                  <a:srgbClr val="000000"/>
                </a:solidFill>
                <a:latin typeface="Montserrat Bold"/>
                <a:ea typeface="Montserrat Bold"/>
                <a:cs typeface="Montserrat Bold"/>
                <a:sym typeface="Montserrat Bold"/>
              </a:rPr>
              <a:t>Purple = Justice &amp; Dignity | Green = Hope | White = Unity</a:t>
            </a:r>
          </a:p>
        </p:txBody>
      </p:sp>
      <p:sp>
        <p:nvSpPr>
          <p:cNvPr id="76" name="TextBox 76"/>
          <p:cNvSpPr txBox="1"/>
          <p:nvPr/>
        </p:nvSpPr>
        <p:spPr>
          <a:xfrm>
            <a:off x="8169081" y="7371179"/>
            <a:ext cx="2911066" cy="739871"/>
          </a:xfrm>
          <a:prstGeom prst="rect">
            <a:avLst/>
          </a:prstGeom>
        </p:spPr>
        <p:txBody>
          <a:bodyPr lIns="0" tIns="0" rIns="0" bIns="0" rtlCol="0" anchor="t">
            <a:spAutoFit/>
          </a:bodyPr>
          <a:lstStyle/>
          <a:p>
            <a:pPr algn="l">
              <a:lnSpc>
                <a:spcPts val="2994"/>
              </a:lnSpc>
            </a:pPr>
            <a:r>
              <a:rPr lang="en-US" sz="2537" b="1">
                <a:solidFill>
                  <a:srgbClr val="FFFFFF"/>
                </a:solidFill>
                <a:latin typeface="Montserrat Bold"/>
                <a:ea typeface="Montserrat Bold"/>
                <a:cs typeface="Montserrat Bold"/>
                <a:sym typeface="Montserrat Bold"/>
              </a:rPr>
              <a:t>Eastern Europe and Central Asia</a:t>
            </a:r>
          </a:p>
        </p:txBody>
      </p:sp>
      <p:sp>
        <p:nvSpPr>
          <p:cNvPr id="77" name="TextBox 77"/>
          <p:cNvSpPr txBox="1"/>
          <p:nvPr/>
        </p:nvSpPr>
        <p:spPr>
          <a:xfrm>
            <a:off x="12614529" y="7390483"/>
            <a:ext cx="3181023" cy="720567"/>
          </a:xfrm>
          <a:prstGeom prst="rect">
            <a:avLst/>
          </a:prstGeom>
        </p:spPr>
        <p:txBody>
          <a:bodyPr lIns="0" tIns="0" rIns="0" bIns="0" rtlCol="0" anchor="t">
            <a:spAutoFit/>
          </a:bodyPr>
          <a:lstStyle/>
          <a:p>
            <a:pPr algn="l">
              <a:lnSpc>
                <a:spcPts val="2876"/>
              </a:lnSpc>
            </a:pPr>
            <a:r>
              <a:rPr lang="en-US" sz="2437" b="1">
                <a:solidFill>
                  <a:srgbClr val="FFFFFF"/>
                </a:solidFill>
                <a:latin typeface="Montserrat Bold"/>
                <a:ea typeface="Montserrat Bold"/>
                <a:cs typeface="Montserrat Bold"/>
                <a:sym typeface="Montserrat Bold"/>
              </a:rPr>
              <a:t>To focus globally on a specific issue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462885"/>
          </a:xfrm>
          <a:custGeom>
            <a:avLst/>
            <a:gdLst/>
            <a:ahLst/>
            <a:cxnLst/>
            <a:rect l="l" t="t" r="r" b="b"/>
            <a:pathLst>
              <a:path w="18288000" h="10462885">
                <a:moveTo>
                  <a:pt x="0" y="0"/>
                </a:moveTo>
                <a:lnTo>
                  <a:pt x="18288000" y="0"/>
                </a:lnTo>
                <a:lnTo>
                  <a:pt x="18288000" y="10462885"/>
                </a:lnTo>
                <a:lnTo>
                  <a:pt x="0" y="10462885"/>
                </a:lnTo>
                <a:lnTo>
                  <a:pt x="0" y="0"/>
                </a:lnTo>
                <a:close/>
              </a:path>
            </a:pathLst>
          </a:custGeom>
          <a:blipFill>
            <a:blip r:embed="rId2">
              <a:alphaModFix amt="72000"/>
            </a:blip>
            <a:stretch>
              <a:fillRect l="-43730" r="-27690"/>
            </a:stretch>
          </a:blipFill>
        </p:spPr>
        <p:txBody>
          <a:bodyPr/>
          <a:lstStyle/>
          <a:p>
            <a:endParaRPr lang="en-US"/>
          </a:p>
        </p:txBody>
      </p:sp>
      <p:grpSp>
        <p:nvGrpSpPr>
          <p:cNvPr id="3" name="Group 3"/>
          <p:cNvGrpSpPr/>
          <p:nvPr/>
        </p:nvGrpSpPr>
        <p:grpSpPr>
          <a:xfrm>
            <a:off x="3590835" y="2407335"/>
            <a:ext cx="11106330" cy="1258773"/>
            <a:chOff x="0" y="0"/>
            <a:chExt cx="2925124" cy="331529"/>
          </a:xfrm>
        </p:grpSpPr>
        <p:sp>
          <p:nvSpPr>
            <p:cNvPr id="4" name="Freeform 4"/>
            <p:cNvSpPr/>
            <p:nvPr/>
          </p:nvSpPr>
          <p:spPr>
            <a:xfrm>
              <a:off x="0" y="0"/>
              <a:ext cx="2925124" cy="331529"/>
            </a:xfrm>
            <a:custGeom>
              <a:avLst/>
              <a:gdLst/>
              <a:ahLst/>
              <a:cxnLst/>
              <a:rect l="l" t="t" r="r" b="b"/>
              <a:pathLst>
                <a:path w="2925124" h="331529">
                  <a:moveTo>
                    <a:pt x="29974" y="0"/>
                  </a:moveTo>
                  <a:lnTo>
                    <a:pt x="2895150" y="0"/>
                  </a:lnTo>
                  <a:cubicBezTo>
                    <a:pt x="2903100" y="0"/>
                    <a:pt x="2910724" y="3158"/>
                    <a:pt x="2916345" y="8779"/>
                  </a:cubicBezTo>
                  <a:cubicBezTo>
                    <a:pt x="2921966" y="14400"/>
                    <a:pt x="2925124" y="22024"/>
                    <a:pt x="2925124" y="29974"/>
                  </a:cubicBezTo>
                  <a:lnTo>
                    <a:pt x="2925124" y="301555"/>
                  </a:lnTo>
                  <a:cubicBezTo>
                    <a:pt x="2925124" y="309504"/>
                    <a:pt x="2921966" y="317128"/>
                    <a:pt x="2916345" y="322750"/>
                  </a:cubicBezTo>
                  <a:cubicBezTo>
                    <a:pt x="2910724" y="328371"/>
                    <a:pt x="2903100" y="331529"/>
                    <a:pt x="2895150" y="331529"/>
                  </a:cubicBezTo>
                  <a:lnTo>
                    <a:pt x="29974" y="331529"/>
                  </a:lnTo>
                  <a:cubicBezTo>
                    <a:pt x="13420" y="331529"/>
                    <a:pt x="0" y="318109"/>
                    <a:pt x="0" y="301555"/>
                  </a:cubicBezTo>
                  <a:lnTo>
                    <a:pt x="0" y="29974"/>
                  </a:lnTo>
                  <a:cubicBezTo>
                    <a:pt x="0" y="22024"/>
                    <a:pt x="3158" y="14400"/>
                    <a:pt x="8779" y="8779"/>
                  </a:cubicBezTo>
                  <a:cubicBezTo>
                    <a:pt x="14400" y="3158"/>
                    <a:pt x="22024" y="0"/>
                    <a:pt x="29974" y="0"/>
                  </a:cubicBezTo>
                  <a:close/>
                </a:path>
              </a:pathLst>
            </a:custGeom>
            <a:solidFill>
              <a:srgbClr val="333372"/>
            </a:solidFill>
          </p:spPr>
          <p:txBody>
            <a:bodyPr/>
            <a:lstStyle/>
            <a:p>
              <a:endParaRPr lang="en-US"/>
            </a:p>
          </p:txBody>
        </p:sp>
        <p:sp>
          <p:nvSpPr>
            <p:cNvPr id="5" name="TextBox 5"/>
            <p:cNvSpPr txBox="1"/>
            <p:nvPr/>
          </p:nvSpPr>
          <p:spPr>
            <a:xfrm>
              <a:off x="0" y="-38100"/>
              <a:ext cx="2925124" cy="36962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54222" y="413478"/>
            <a:ext cx="17579555" cy="778185"/>
            <a:chOff x="0" y="0"/>
            <a:chExt cx="23439407" cy="1037580"/>
          </a:xfrm>
        </p:grpSpPr>
        <p:sp>
          <p:nvSpPr>
            <p:cNvPr id="7" name="Freeform 7"/>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3"/>
              <a:stretch>
                <a:fillRect/>
              </a:stretch>
            </a:blipFill>
          </p:spPr>
          <p:txBody>
            <a:bodyPr/>
            <a:lstStyle/>
            <a:p>
              <a:endParaRPr lang="en-US"/>
            </a:p>
          </p:txBody>
        </p:sp>
        <p:sp>
          <p:nvSpPr>
            <p:cNvPr id="8" name="Freeform 8"/>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4"/>
              <a:stretch>
                <a:fillRect/>
              </a:stretch>
            </a:blipFill>
          </p:spPr>
          <p:txBody>
            <a:bodyPr/>
            <a:lstStyle/>
            <a:p>
              <a:endParaRPr lang="en-US"/>
            </a:p>
          </p:txBody>
        </p:sp>
      </p:grpSp>
      <p:grpSp>
        <p:nvGrpSpPr>
          <p:cNvPr id="9" name="Group 9"/>
          <p:cNvGrpSpPr/>
          <p:nvPr/>
        </p:nvGrpSpPr>
        <p:grpSpPr>
          <a:xfrm>
            <a:off x="2816760" y="4800478"/>
            <a:ext cx="12654480" cy="3255072"/>
            <a:chOff x="0" y="0"/>
            <a:chExt cx="3332867" cy="857303"/>
          </a:xfrm>
        </p:grpSpPr>
        <p:sp>
          <p:nvSpPr>
            <p:cNvPr id="10" name="Freeform 10"/>
            <p:cNvSpPr/>
            <p:nvPr/>
          </p:nvSpPr>
          <p:spPr>
            <a:xfrm>
              <a:off x="0" y="0"/>
              <a:ext cx="3332867" cy="857303"/>
            </a:xfrm>
            <a:custGeom>
              <a:avLst/>
              <a:gdLst/>
              <a:ahLst/>
              <a:cxnLst/>
              <a:rect l="l" t="t" r="r" b="b"/>
              <a:pathLst>
                <a:path w="3332867" h="857303">
                  <a:moveTo>
                    <a:pt x="26307" y="0"/>
                  </a:moveTo>
                  <a:lnTo>
                    <a:pt x="3306560" y="0"/>
                  </a:lnTo>
                  <a:cubicBezTo>
                    <a:pt x="3313537" y="0"/>
                    <a:pt x="3320228" y="2772"/>
                    <a:pt x="3325162" y="7705"/>
                  </a:cubicBezTo>
                  <a:cubicBezTo>
                    <a:pt x="3330096" y="12639"/>
                    <a:pt x="3332867" y="19330"/>
                    <a:pt x="3332867" y="26307"/>
                  </a:cubicBezTo>
                  <a:lnTo>
                    <a:pt x="3332867" y="830996"/>
                  </a:lnTo>
                  <a:cubicBezTo>
                    <a:pt x="3332867" y="845525"/>
                    <a:pt x="3321089" y="857303"/>
                    <a:pt x="3306560" y="857303"/>
                  </a:cubicBezTo>
                  <a:lnTo>
                    <a:pt x="26307" y="857303"/>
                  </a:lnTo>
                  <a:cubicBezTo>
                    <a:pt x="11778" y="857303"/>
                    <a:pt x="0" y="845525"/>
                    <a:pt x="0" y="830996"/>
                  </a:cubicBezTo>
                  <a:lnTo>
                    <a:pt x="0" y="26307"/>
                  </a:lnTo>
                  <a:cubicBezTo>
                    <a:pt x="0" y="11778"/>
                    <a:pt x="11778" y="0"/>
                    <a:pt x="26307" y="0"/>
                  </a:cubicBezTo>
                  <a:close/>
                </a:path>
              </a:pathLst>
            </a:custGeom>
            <a:solidFill>
              <a:srgbClr val="FFFFFF"/>
            </a:solidFill>
          </p:spPr>
          <p:txBody>
            <a:bodyPr/>
            <a:lstStyle/>
            <a:p>
              <a:endParaRPr lang="en-US"/>
            </a:p>
          </p:txBody>
        </p:sp>
        <p:sp>
          <p:nvSpPr>
            <p:cNvPr id="11" name="TextBox 11"/>
            <p:cNvSpPr txBox="1"/>
            <p:nvPr/>
          </p:nvSpPr>
          <p:spPr>
            <a:xfrm>
              <a:off x="0" y="-38100"/>
              <a:ext cx="3332867" cy="895403"/>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4011406" y="2775091"/>
            <a:ext cx="10265188" cy="470535"/>
          </a:xfrm>
          <a:prstGeom prst="rect">
            <a:avLst/>
          </a:prstGeom>
        </p:spPr>
        <p:txBody>
          <a:bodyPr lIns="0" tIns="0" rIns="0" bIns="0" rtlCol="0" anchor="t">
            <a:spAutoFit/>
          </a:bodyPr>
          <a:lstStyle/>
          <a:p>
            <a:pPr algn="ctr">
              <a:lnSpc>
                <a:spcPts val="3630"/>
              </a:lnSpc>
            </a:pPr>
            <a:r>
              <a:rPr lang="en-US" sz="3300" b="1">
                <a:solidFill>
                  <a:srgbClr val="FFFFFF"/>
                </a:solidFill>
                <a:latin typeface="Montserrat Bold"/>
                <a:ea typeface="Montserrat Bold"/>
                <a:cs typeface="Montserrat Bold"/>
                <a:sym typeface="Montserrat Bold"/>
              </a:rPr>
              <a:t>ICEBREAKER OPTION 3</a:t>
            </a:r>
          </a:p>
        </p:txBody>
      </p:sp>
      <p:sp>
        <p:nvSpPr>
          <p:cNvPr id="13" name="TextBox 13"/>
          <p:cNvSpPr txBox="1"/>
          <p:nvPr/>
        </p:nvSpPr>
        <p:spPr>
          <a:xfrm>
            <a:off x="3295956" y="5521234"/>
            <a:ext cx="11696088" cy="1842135"/>
          </a:xfrm>
          <a:prstGeom prst="rect">
            <a:avLst/>
          </a:prstGeom>
        </p:spPr>
        <p:txBody>
          <a:bodyPr lIns="0" tIns="0" rIns="0" bIns="0" rtlCol="0" anchor="t">
            <a:spAutoFit/>
          </a:bodyPr>
          <a:lstStyle/>
          <a:p>
            <a:pPr algn="ctr">
              <a:lnSpc>
                <a:spcPts val="3630"/>
              </a:lnSpc>
            </a:pPr>
            <a:r>
              <a:rPr lang="en-US" sz="3300" b="1" dirty="0">
                <a:solidFill>
                  <a:srgbClr val="333372"/>
                </a:solidFill>
                <a:latin typeface="Montserrat Bold"/>
                <a:ea typeface="Montserrat Bold"/>
                <a:cs typeface="Montserrat Bold"/>
                <a:sym typeface="Montserrat Bold"/>
              </a:rPr>
              <a:t>EMOJI FILM DECODE</a:t>
            </a:r>
          </a:p>
          <a:p>
            <a:pPr algn="ctr">
              <a:lnSpc>
                <a:spcPts val="3630"/>
              </a:lnSpc>
            </a:pPr>
            <a:endParaRPr lang="en-US" sz="3300" b="1" dirty="0">
              <a:solidFill>
                <a:srgbClr val="333372"/>
              </a:solidFill>
              <a:latin typeface="Montserrat Bold"/>
              <a:ea typeface="Montserrat Bold"/>
              <a:cs typeface="Montserrat Bold"/>
              <a:sym typeface="Montserrat Bold"/>
            </a:endParaRPr>
          </a:p>
          <a:p>
            <a:pPr algn="ctr">
              <a:lnSpc>
                <a:spcPts val="3630"/>
              </a:lnSpc>
            </a:pPr>
            <a:r>
              <a:rPr lang="en-US" sz="3300" dirty="0">
                <a:solidFill>
                  <a:srgbClr val="333372"/>
                </a:solidFill>
                <a:latin typeface="Montserrat"/>
                <a:ea typeface="Montserrat"/>
                <a:cs typeface="Montserrat"/>
                <a:sym typeface="Montserrat"/>
              </a:rPr>
              <a:t>Can you guess the film that features strong female leads or stories from the emoji’s? </a:t>
            </a:r>
          </a:p>
        </p:txBody>
      </p:sp>
      <p:sp>
        <p:nvSpPr>
          <p:cNvPr id="14" name="TextBox 14"/>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32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54222" y="413478"/>
            <a:ext cx="17579555" cy="778185"/>
            <a:chOff x="0" y="0"/>
            <a:chExt cx="23439407" cy="1037580"/>
          </a:xfrm>
        </p:grpSpPr>
        <p:sp>
          <p:nvSpPr>
            <p:cNvPr id="3" name="Freeform 3"/>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4" name="Freeform 4"/>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a:off x="0" y="9334993"/>
            <a:ext cx="2748624" cy="562894"/>
            <a:chOff x="0" y="0"/>
            <a:chExt cx="1113833" cy="228103"/>
          </a:xfrm>
        </p:grpSpPr>
        <p:sp>
          <p:nvSpPr>
            <p:cNvPr id="6" name="Freeform 6"/>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7" name="TextBox 7"/>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15200" y="1397549"/>
            <a:ext cx="15857601" cy="7654866"/>
            <a:chOff x="0" y="0"/>
            <a:chExt cx="4396466" cy="2122286"/>
          </a:xfrm>
        </p:grpSpPr>
        <p:sp>
          <p:nvSpPr>
            <p:cNvPr id="9" name="Freeform 9"/>
            <p:cNvSpPr/>
            <p:nvPr/>
          </p:nvSpPr>
          <p:spPr>
            <a:xfrm>
              <a:off x="0" y="0"/>
              <a:ext cx="4396466" cy="2122286"/>
            </a:xfrm>
            <a:custGeom>
              <a:avLst/>
              <a:gdLst/>
              <a:ahLst/>
              <a:cxnLst/>
              <a:rect l="l" t="t" r="r" b="b"/>
              <a:pathLst>
                <a:path w="4396466" h="2122286">
                  <a:moveTo>
                    <a:pt x="12694" y="0"/>
                  </a:moveTo>
                  <a:lnTo>
                    <a:pt x="4383773" y="0"/>
                  </a:lnTo>
                  <a:cubicBezTo>
                    <a:pt x="4390783" y="0"/>
                    <a:pt x="4396466" y="5683"/>
                    <a:pt x="4396466" y="12694"/>
                  </a:cubicBezTo>
                  <a:lnTo>
                    <a:pt x="4396466" y="2109592"/>
                  </a:lnTo>
                  <a:cubicBezTo>
                    <a:pt x="4396466" y="2116603"/>
                    <a:pt x="4390783" y="2122286"/>
                    <a:pt x="4383773" y="2122286"/>
                  </a:cubicBezTo>
                  <a:lnTo>
                    <a:pt x="12694" y="2122286"/>
                  </a:lnTo>
                  <a:cubicBezTo>
                    <a:pt x="5683" y="2122286"/>
                    <a:pt x="0" y="2116603"/>
                    <a:pt x="0" y="2109592"/>
                  </a:cubicBezTo>
                  <a:lnTo>
                    <a:pt x="0" y="12694"/>
                  </a:lnTo>
                  <a:cubicBezTo>
                    <a:pt x="0" y="5683"/>
                    <a:pt x="5683" y="0"/>
                    <a:pt x="12694"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4396466" cy="2160386"/>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33</a:t>
            </a:r>
          </a:p>
        </p:txBody>
      </p:sp>
      <p:sp>
        <p:nvSpPr>
          <p:cNvPr id="12" name="TextBox 12"/>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3</a:t>
            </a:r>
          </a:p>
        </p:txBody>
      </p:sp>
      <p:grpSp>
        <p:nvGrpSpPr>
          <p:cNvPr id="13" name="Group 13"/>
          <p:cNvGrpSpPr/>
          <p:nvPr/>
        </p:nvGrpSpPr>
        <p:grpSpPr>
          <a:xfrm>
            <a:off x="5606015" y="2084586"/>
            <a:ext cx="7682420" cy="1122447"/>
            <a:chOff x="0" y="0"/>
            <a:chExt cx="10243226" cy="1496596"/>
          </a:xfrm>
        </p:grpSpPr>
        <p:grpSp>
          <p:nvGrpSpPr>
            <p:cNvPr id="14" name="Group 14"/>
            <p:cNvGrpSpPr/>
            <p:nvPr/>
          </p:nvGrpSpPr>
          <p:grpSpPr>
            <a:xfrm>
              <a:off x="0" y="0"/>
              <a:ext cx="10243226" cy="1496596"/>
              <a:chOff x="0" y="0"/>
              <a:chExt cx="6193616" cy="904924"/>
            </a:xfrm>
          </p:grpSpPr>
          <p:sp>
            <p:nvSpPr>
              <p:cNvPr id="15" name="Freeform 15"/>
              <p:cNvSpPr/>
              <p:nvPr/>
            </p:nvSpPr>
            <p:spPr>
              <a:xfrm>
                <a:off x="0" y="0"/>
                <a:ext cx="6193616" cy="904924"/>
              </a:xfrm>
              <a:custGeom>
                <a:avLst/>
                <a:gdLst/>
                <a:ahLst/>
                <a:cxnLst/>
                <a:rect l="l" t="t" r="r" b="b"/>
                <a:pathLst>
                  <a:path w="6193616" h="904924">
                    <a:moveTo>
                      <a:pt x="26201" y="0"/>
                    </a:moveTo>
                    <a:lnTo>
                      <a:pt x="6167414" y="0"/>
                    </a:lnTo>
                    <a:cubicBezTo>
                      <a:pt x="6174363" y="0"/>
                      <a:pt x="6181028" y="2760"/>
                      <a:pt x="6185941" y="7674"/>
                    </a:cubicBezTo>
                    <a:cubicBezTo>
                      <a:pt x="6190855" y="12588"/>
                      <a:pt x="6193616" y="19252"/>
                      <a:pt x="6193616" y="26201"/>
                    </a:cubicBezTo>
                    <a:lnTo>
                      <a:pt x="6193616" y="878722"/>
                    </a:lnTo>
                    <a:cubicBezTo>
                      <a:pt x="6193616" y="885671"/>
                      <a:pt x="6190855" y="892336"/>
                      <a:pt x="6185941" y="897249"/>
                    </a:cubicBezTo>
                    <a:cubicBezTo>
                      <a:pt x="6181028" y="902163"/>
                      <a:pt x="6174363" y="904924"/>
                      <a:pt x="6167414" y="904924"/>
                    </a:cubicBezTo>
                    <a:lnTo>
                      <a:pt x="26201" y="904924"/>
                    </a:lnTo>
                    <a:cubicBezTo>
                      <a:pt x="11731" y="904924"/>
                      <a:pt x="0" y="893193"/>
                      <a:pt x="0" y="878722"/>
                    </a:cubicBezTo>
                    <a:lnTo>
                      <a:pt x="0" y="26201"/>
                    </a:lnTo>
                    <a:cubicBezTo>
                      <a:pt x="0" y="19252"/>
                      <a:pt x="2760" y="12588"/>
                      <a:pt x="7674" y="7674"/>
                    </a:cubicBezTo>
                    <a:cubicBezTo>
                      <a:pt x="12588" y="2760"/>
                      <a:pt x="19252" y="0"/>
                      <a:pt x="26201" y="0"/>
                    </a:cubicBezTo>
                    <a:close/>
                  </a:path>
                </a:pathLst>
              </a:custGeom>
              <a:solidFill>
                <a:srgbClr val="333372"/>
              </a:solidFill>
              <a:ln w="38100" cap="rnd">
                <a:solidFill>
                  <a:srgbClr val="000000"/>
                </a:solidFill>
                <a:prstDash val="solid"/>
                <a:round/>
              </a:ln>
            </p:spPr>
            <p:txBody>
              <a:bodyPr/>
              <a:lstStyle/>
              <a:p>
                <a:endParaRPr lang="en-US"/>
              </a:p>
            </p:txBody>
          </p:sp>
          <p:sp>
            <p:nvSpPr>
              <p:cNvPr id="16" name="TextBox 16"/>
              <p:cNvSpPr txBox="1"/>
              <p:nvPr/>
            </p:nvSpPr>
            <p:spPr>
              <a:xfrm>
                <a:off x="0" y="-38100"/>
                <a:ext cx="6193616" cy="943024"/>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273146" y="227386"/>
              <a:ext cx="9507660" cy="956099"/>
            </a:xfrm>
            <a:prstGeom prst="rect">
              <a:avLst/>
            </a:prstGeom>
          </p:spPr>
          <p:txBody>
            <a:bodyPr lIns="0" tIns="0" rIns="0" bIns="0" rtlCol="0" anchor="t">
              <a:spAutoFit/>
            </a:bodyPr>
            <a:lstStyle/>
            <a:p>
              <a:pPr algn="ctr">
                <a:lnSpc>
                  <a:spcPts val="6019"/>
                </a:lnSpc>
              </a:pPr>
              <a:r>
                <a:rPr lang="en-US" sz="4299" b="1">
                  <a:solidFill>
                    <a:srgbClr val="FFFFFF"/>
                  </a:solidFill>
                  <a:latin typeface="Montserrat Bold"/>
                  <a:ea typeface="Montserrat Bold"/>
                  <a:cs typeface="Montserrat Bold"/>
                  <a:sym typeface="Montserrat Bold"/>
                </a:rPr>
                <a:t>Guess the film?</a:t>
              </a:r>
            </a:p>
          </p:txBody>
        </p:sp>
      </p:grpSp>
      <p:grpSp>
        <p:nvGrpSpPr>
          <p:cNvPr id="18" name="Group 18"/>
          <p:cNvGrpSpPr/>
          <p:nvPr/>
        </p:nvGrpSpPr>
        <p:grpSpPr>
          <a:xfrm>
            <a:off x="4929283" y="2131082"/>
            <a:ext cx="1029456" cy="102945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8C7"/>
            </a:solidFill>
          </p:spPr>
          <p:txBody>
            <a:bodyPr/>
            <a:lstStyle/>
            <a:p>
              <a:endParaRPr lang="en-US"/>
            </a:p>
          </p:txBody>
        </p:sp>
        <p:sp>
          <p:nvSpPr>
            <p:cNvPr id="20" name="TextBox 20"/>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299" b="1">
                  <a:solidFill>
                    <a:srgbClr val="FFFFFF"/>
                  </a:solidFill>
                  <a:latin typeface="Montserrat Bold"/>
                  <a:ea typeface="Montserrat Bold"/>
                  <a:cs typeface="Montserrat Bold"/>
                  <a:sym typeface="Montserrat Bold"/>
                </a:rPr>
                <a:t>1</a:t>
              </a:r>
            </a:p>
          </p:txBody>
        </p:sp>
      </p:grpSp>
      <p:pic>
        <p:nvPicPr>
          <p:cNvPr id="23" name="Picture 22" descr="A cartoon rocket flying next to a person&#10;&#10;AI-generated content may be incorrect.">
            <a:extLst>
              <a:ext uri="{FF2B5EF4-FFF2-40B4-BE49-F238E27FC236}">
                <a16:creationId xmlns:a16="http://schemas.microsoft.com/office/drawing/2014/main" id="{48E85520-AE7A-8923-1713-E3D5D4B61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6917" y="3686577"/>
            <a:ext cx="11674165" cy="457376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54222" y="413478"/>
            <a:ext cx="17579555" cy="778185"/>
            <a:chOff x="0" y="0"/>
            <a:chExt cx="23439407" cy="1037580"/>
          </a:xfrm>
        </p:grpSpPr>
        <p:sp>
          <p:nvSpPr>
            <p:cNvPr id="3" name="Freeform 3"/>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4" name="Freeform 4"/>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a:off x="0" y="9334993"/>
            <a:ext cx="2748624" cy="562894"/>
            <a:chOff x="0" y="0"/>
            <a:chExt cx="1113833" cy="228103"/>
          </a:xfrm>
        </p:grpSpPr>
        <p:sp>
          <p:nvSpPr>
            <p:cNvPr id="6" name="Freeform 6"/>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7" name="TextBox 7"/>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15200" y="1397549"/>
            <a:ext cx="15857601" cy="7654866"/>
            <a:chOff x="0" y="0"/>
            <a:chExt cx="4396466" cy="2122286"/>
          </a:xfrm>
        </p:grpSpPr>
        <p:sp>
          <p:nvSpPr>
            <p:cNvPr id="9" name="Freeform 9"/>
            <p:cNvSpPr/>
            <p:nvPr/>
          </p:nvSpPr>
          <p:spPr>
            <a:xfrm>
              <a:off x="0" y="0"/>
              <a:ext cx="4396466" cy="2122286"/>
            </a:xfrm>
            <a:custGeom>
              <a:avLst/>
              <a:gdLst/>
              <a:ahLst/>
              <a:cxnLst/>
              <a:rect l="l" t="t" r="r" b="b"/>
              <a:pathLst>
                <a:path w="4396466" h="2122286">
                  <a:moveTo>
                    <a:pt x="12694" y="0"/>
                  </a:moveTo>
                  <a:lnTo>
                    <a:pt x="4383773" y="0"/>
                  </a:lnTo>
                  <a:cubicBezTo>
                    <a:pt x="4390783" y="0"/>
                    <a:pt x="4396466" y="5683"/>
                    <a:pt x="4396466" y="12694"/>
                  </a:cubicBezTo>
                  <a:lnTo>
                    <a:pt x="4396466" y="2109592"/>
                  </a:lnTo>
                  <a:cubicBezTo>
                    <a:pt x="4396466" y="2116603"/>
                    <a:pt x="4390783" y="2122286"/>
                    <a:pt x="4383773" y="2122286"/>
                  </a:cubicBezTo>
                  <a:lnTo>
                    <a:pt x="12694" y="2122286"/>
                  </a:lnTo>
                  <a:cubicBezTo>
                    <a:pt x="5683" y="2122286"/>
                    <a:pt x="0" y="2116603"/>
                    <a:pt x="0" y="2109592"/>
                  </a:cubicBezTo>
                  <a:lnTo>
                    <a:pt x="0" y="12694"/>
                  </a:lnTo>
                  <a:cubicBezTo>
                    <a:pt x="0" y="5683"/>
                    <a:pt x="5683" y="0"/>
                    <a:pt x="12694"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4396466" cy="2160386"/>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9297478" y="3759223"/>
            <a:ext cx="6592641" cy="4766791"/>
            <a:chOff x="0" y="0"/>
            <a:chExt cx="2258643" cy="1633106"/>
          </a:xfrm>
        </p:grpSpPr>
        <p:sp>
          <p:nvSpPr>
            <p:cNvPr id="12" name="Freeform 12"/>
            <p:cNvSpPr/>
            <p:nvPr/>
          </p:nvSpPr>
          <p:spPr>
            <a:xfrm>
              <a:off x="0" y="0"/>
              <a:ext cx="2258643" cy="1633106"/>
            </a:xfrm>
            <a:custGeom>
              <a:avLst/>
              <a:gdLst/>
              <a:ahLst/>
              <a:cxnLst/>
              <a:rect l="l" t="t" r="r" b="b"/>
              <a:pathLst>
                <a:path w="2258643" h="1633106">
                  <a:moveTo>
                    <a:pt x="50496" y="0"/>
                  </a:moveTo>
                  <a:lnTo>
                    <a:pt x="2208147" y="0"/>
                  </a:lnTo>
                  <a:cubicBezTo>
                    <a:pt x="2221539" y="0"/>
                    <a:pt x="2234383" y="5320"/>
                    <a:pt x="2243853" y="14790"/>
                  </a:cubicBezTo>
                  <a:cubicBezTo>
                    <a:pt x="2253323" y="24260"/>
                    <a:pt x="2258643" y="37104"/>
                    <a:pt x="2258643" y="50496"/>
                  </a:cubicBezTo>
                  <a:lnTo>
                    <a:pt x="2258643" y="1582610"/>
                  </a:lnTo>
                  <a:cubicBezTo>
                    <a:pt x="2258643" y="1596002"/>
                    <a:pt x="2253323" y="1608846"/>
                    <a:pt x="2243853" y="1618316"/>
                  </a:cubicBezTo>
                  <a:cubicBezTo>
                    <a:pt x="2234383" y="1627786"/>
                    <a:pt x="2221539" y="1633106"/>
                    <a:pt x="2208147" y="1633106"/>
                  </a:cubicBezTo>
                  <a:lnTo>
                    <a:pt x="50496" y="1633106"/>
                  </a:lnTo>
                  <a:cubicBezTo>
                    <a:pt x="37104" y="1633106"/>
                    <a:pt x="24260" y="1627786"/>
                    <a:pt x="14790" y="1618316"/>
                  </a:cubicBezTo>
                  <a:cubicBezTo>
                    <a:pt x="5320" y="1608846"/>
                    <a:pt x="0" y="1596002"/>
                    <a:pt x="0" y="1582610"/>
                  </a:cubicBezTo>
                  <a:lnTo>
                    <a:pt x="0" y="50496"/>
                  </a:lnTo>
                  <a:cubicBezTo>
                    <a:pt x="0" y="37104"/>
                    <a:pt x="5320" y="24260"/>
                    <a:pt x="14790" y="14790"/>
                  </a:cubicBezTo>
                  <a:cubicBezTo>
                    <a:pt x="24260" y="5320"/>
                    <a:pt x="37104" y="0"/>
                    <a:pt x="50496" y="0"/>
                  </a:cubicBezTo>
                  <a:close/>
                </a:path>
              </a:pathLst>
            </a:custGeom>
            <a:solidFill>
              <a:srgbClr val="FFFFFF"/>
            </a:solidFill>
            <a:ln w="38100" cap="rnd">
              <a:solidFill>
                <a:srgbClr val="000000"/>
              </a:solidFill>
              <a:prstDash val="solid"/>
              <a:round/>
            </a:ln>
          </p:spPr>
          <p:txBody>
            <a:bodyPr/>
            <a:lstStyle/>
            <a:p>
              <a:endParaRPr lang="en-US"/>
            </a:p>
          </p:txBody>
        </p:sp>
        <p:sp>
          <p:nvSpPr>
            <p:cNvPr id="13" name="TextBox 13"/>
            <p:cNvSpPr txBox="1"/>
            <p:nvPr/>
          </p:nvSpPr>
          <p:spPr>
            <a:xfrm>
              <a:off x="0" y="-38100"/>
              <a:ext cx="2258643" cy="1671206"/>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9144000" y="2368195"/>
            <a:ext cx="6899596" cy="1122447"/>
            <a:chOff x="0" y="0"/>
            <a:chExt cx="5562498" cy="904924"/>
          </a:xfrm>
        </p:grpSpPr>
        <p:sp>
          <p:nvSpPr>
            <p:cNvPr id="15" name="Freeform 15"/>
            <p:cNvSpPr/>
            <p:nvPr/>
          </p:nvSpPr>
          <p:spPr>
            <a:xfrm>
              <a:off x="0" y="0"/>
              <a:ext cx="5562498" cy="904924"/>
            </a:xfrm>
            <a:custGeom>
              <a:avLst/>
              <a:gdLst/>
              <a:ahLst/>
              <a:cxnLst/>
              <a:rect l="l" t="t" r="r" b="b"/>
              <a:pathLst>
                <a:path w="5562498" h="904924">
                  <a:moveTo>
                    <a:pt x="29174" y="0"/>
                  </a:moveTo>
                  <a:lnTo>
                    <a:pt x="5533324" y="0"/>
                  </a:lnTo>
                  <a:cubicBezTo>
                    <a:pt x="5541061" y="0"/>
                    <a:pt x="5548482" y="3074"/>
                    <a:pt x="5553953" y="8545"/>
                  </a:cubicBezTo>
                  <a:cubicBezTo>
                    <a:pt x="5559424" y="14016"/>
                    <a:pt x="5562498" y="21437"/>
                    <a:pt x="5562498" y="29174"/>
                  </a:cubicBezTo>
                  <a:lnTo>
                    <a:pt x="5562498" y="875749"/>
                  </a:lnTo>
                  <a:cubicBezTo>
                    <a:pt x="5562498" y="891862"/>
                    <a:pt x="5549436" y="904924"/>
                    <a:pt x="5533324" y="904924"/>
                  </a:cubicBezTo>
                  <a:lnTo>
                    <a:pt x="29174" y="904924"/>
                  </a:lnTo>
                  <a:cubicBezTo>
                    <a:pt x="13062" y="904924"/>
                    <a:pt x="0" y="891862"/>
                    <a:pt x="0" y="875749"/>
                  </a:cubicBezTo>
                  <a:lnTo>
                    <a:pt x="0" y="29174"/>
                  </a:lnTo>
                  <a:cubicBezTo>
                    <a:pt x="0" y="13062"/>
                    <a:pt x="13062" y="0"/>
                    <a:pt x="29174" y="0"/>
                  </a:cubicBezTo>
                  <a:close/>
                </a:path>
              </a:pathLst>
            </a:custGeom>
            <a:solidFill>
              <a:srgbClr val="FFFFFF"/>
            </a:solidFill>
            <a:ln w="38100" cap="rnd">
              <a:solidFill>
                <a:srgbClr val="000000"/>
              </a:solidFill>
              <a:prstDash val="solid"/>
              <a:round/>
            </a:ln>
          </p:spPr>
          <p:txBody>
            <a:bodyPr/>
            <a:lstStyle/>
            <a:p>
              <a:endParaRPr lang="en-US"/>
            </a:p>
          </p:txBody>
        </p:sp>
        <p:sp>
          <p:nvSpPr>
            <p:cNvPr id="16" name="TextBox 16"/>
            <p:cNvSpPr txBox="1"/>
            <p:nvPr/>
          </p:nvSpPr>
          <p:spPr>
            <a:xfrm>
              <a:off x="0" y="-38100"/>
              <a:ext cx="5562498" cy="943024"/>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2131212" y="1806971"/>
            <a:ext cx="6592399" cy="1122447"/>
            <a:chOff x="0" y="0"/>
            <a:chExt cx="8789866" cy="1496596"/>
          </a:xfrm>
        </p:grpSpPr>
        <p:grpSp>
          <p:nvGrpSpPr>
            <p:cNvPr id="18" name="Group 18"/>
            <p:cNvGrpSpPr/>
            <p:nvPr/>
          </p:nvGrpSpPr>
          <p:grpSpPr>
            <a:xfrm>
              <a:off x="0" y="0"/>
              <a:ext cx="8789866" cy="1496596"/>
              <a:chOff x="0" y="0"/>
              <a:chExt cx="5314834" cy="904924"/>
            </a:xfrm>
          </p:grpSpPr>
          <p:sp>
            <p:nvSpPr>
              <p:cNvPr id="19" name="Freeform 19"/>
              <p:cNvSpPr/>
              <p:nvPr/>
            </p:nvSpPr>
            <p:spPr>
              <a:xfrm>
                <a:off x="0" y="0"/>
                <a:ext cx="5314835" cy="904924"/>
              </a:xfrm>
              <a:custGeom>
                <a:avLst/>
                <a:gdLst/>
                <a:ahLst/>
                <a:cxnLst/>
                <a:rect l="l" t="t" r="r" b="b"/>
                <a:pathLst>
                  <a:path w="5314835" h="904924">
                    <a:moveTo>
                      <a:pt x="30534" y="0"/>
                    </a:moveTo>
                    <a:lnTo>
                      <a:pt x="5284301" y="0"/>
                    </a:lnTo>
                    <a:cubicBezTo>
                      <a:pt x="5301164" y="0"/>
                      <a:pt x="5314835" y="13670"/>
                      <a:pt x="5314835" y="30534"/>
                    </a:cubicBezTo>
                    <a:lnTo>
                      <a:pt x="5314835" y="874390"/>
                    </a:lnTo>
                    <a:cubicBezTo>
                      <a:pt x="5314835" y="891253"/>
                      <a:pt x="5301164" y="904924"/>
                      <a:pt x="5284301" y="904924"/>
                    </a:cubicBezTo>
                    <a:lnTo>
                      <a:pt x="30534" y="904924"/>
                    </a:lnTo>
                    <a:cubicBezTo>
                      <a:pt x="13670" y="904924"/>
                      <a:pt x="0" y="891253"/>
                      <a:pt x="0" y="874390"/>
                    </a:cubicBezTo>
                    <a:lnTo>
                      <a:pt x="0" y="30534"/>
                    </a:lnTo>
                    <a:cubicBezTo>
                      <a:pt x="0" y="13670"/>
                      <a:pt x="13670" y="0"/>
                      <a:pt x="30534" y="0"/>
                    </a:cubicBezTo>
                    <a:close/>
                  </a:path>
                </a:pathLst>
              </a:custGeom>
              <a:solidFill>
                <a:srgbClr val="333372"/>
              </a:solidFill>
              <a:ln w="38100" cap="rnd">
                <a:solidFill>
                  <a:srgbClr val="000000"/>
                </a:solidFill>
                <a:prstDash val="solid"/>
                <a:round/>
              </a:ln>
            </p:spPr>
            <p:txBody>
              <a:bodyPr/>
              <a:lstStyle/>
              <a:p>
                <a:endParaRPr lang="en-US"/>
              </a:p>
            </p:txBody>
          </p:sp>
          <p:sp>
            <p:nvSpPr>
              <p:cNvPr id="20" name="TextBox 20"/>
              <p:cNvSpPr txBox="1"/>
              <p:nvPr/>
            </p:nvSpPr>
            <p:spPr>
              <a:xfrm>
                <a:off x="0" y="-38100"/>
                <a:ext cx="5314834" cy="943024"/>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234391" y="227386"/>
              <a:ext cx="8158665" cy="956099"/>
            </a:xfrm>
            <a:prstGeom prst="rect">
              <a:avLst/>
            </a:prstGeom>
          </p:spPr>
          <p:txBody>
            <a:bodyPr lIns="0" tIns="0" rIns="0" bIns="0" rtlCol="0" anchor="t">
              <a:spAutoFit/>
            </a:bodyPr>
            <a:lstStyle/>
            <a:p>
              <a:pPr algn="ctr">
                <a:lnSpc>
                  <a:spcPts val="6019"/>
                </a:lnSpc>
              </a:pPr>
              <a:r>
                <a:rPr lang="en-US" sz="4299" b="1">
                  <a:solidFill>
                    <a:srgbClr val="FFFFFF"/>
                  </a:solidFill>
                  <a:latin typeface="Montserrat Bold"/>
                  <a:ea typeface="Montserrat Bold"/>
                  <a:cs typeface="Montserrat Bold"/>
                  <a:sym typeface="Montserrat Bold"/>
                </a:rPr>
                <a:t>Correct Answer</a:t>
              </a:r>
            </a:p>
          </p:txBody>
        </p:sp>
      </p:grpSp>
      <p:grpSp>
        <p:nvGrpSpPr>
          <p:cNvPr id="22" name="Group 22"/>
          <p:cNvGrpSpPr/>
          <p:nvPr/>
        </p:nvGrpSpPr>
        <p:grpSpPr>
          <a:xfrm>
            <a:off x="1454481" y="1853467"/>
            <a:ext cx="1029456" cy="102945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8C7"/>
            </a:solidFill>
          </p:spPr>
          <p:txBody>
            <a:bodyPr/>
            <a:lstStyle/>
            <a:p>
              <a:endParaRPr lang="en-US"/>
            </a:p>
          </p:txBody>
        </p:sp>
        <p:sp>
          <p:nvSpPr>
            <p:cNvPr id="24" name="TextBox 24"/>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299" b="1">
                  <a:solidFill>
                    <a:srgbClr val="FFFFFF"/>
                  </a:solidFill>
                  <a:latin typeface="Montserrat Bold"/>
                  <a:ea typeface="Montserrat Bold"/>
                  <a:cs typeface="Montserrat Bold"/>
                  <a:sym typeface="Montserrat Bold"/>
                </a:rPr>
                <a:t>1</a:t>
              </a:r>
            </a:p>
          </p:txBody>
        </p:sp>
      </p:grpSp>
      <p:grpSp>
        <p:nvGrpSpPr>
          <p:cNvPr id="25" name="Group 25"/>
          <p:cNvGrpSpPr/>
          <p:nvPr/>
        </p:nvGrpSpPr>
        <p:grpSpPr>
          <a:xfrm>
            <a:off x="3263608" y="3119681"/>
            <a:ext cx="3911735" cy="5796480"/>
            <a:chOff x="0" y="0"/>
            <a:chExt cx="606030" cy="898027"/>
          </a:xfrm>
        </p:grpSpPr>
        <p:sp>
          <p:nvSpPr>
            <p:cNvPr id="26" name="Freeform 26"/>
            <p:cNvSpPr/>
            <p:nvPr/>
          </p:nvSpPr>
          <p:spPr>
            <a:xfrm>
              <a:off x="0" y="0"/>
              <a:ext cx="606030" cy="898026"/>
            </a:xfrm>
            <a:custGeom>
              <a:avLst/>
              <a:gdLst/>
              <a:ahLst/>
              <a:cxnLst/>
              <a:rect l="l" t="t" r="r" b="b"/>
              <a:pathLst>
                <a:path w="606030" h="898026">
                  <a:moveTo>
                    <a:pt x="0" y="0"/>
                  </a:moveTo>
                  <a:lnTo>
                    <a:pt x="606030" y="0"/>
                  </a:lnTo>
                  <a:lnTo>
                    <a:pt x="606030" y="898026"/>
                  </a:lnTo>
                  <a:lnTo>
                    <a:pt x="0" y="898026"/>
                  </a:lnTo>
                  <a:close/>
                </a:path>
              </a:pathLst>
            </a:custGeom>
            <a:blipFill>
              <a:blip r:embed="rId4"/>
              <a:stretch>
                <a:fillRect/>
              </a:stretch>
            </a:blipFill>
          </p:spPr>
          <p:txBody>
            <a:bodyPr/>
            <a:lstStyle/>
            <a:p>
              <a:endParaRPr lang="en-US"/>
            </a:p>
          </p:txBody>
        </p:sp>
      </p:grpSp>
      <p:sp>
        <p:nvSpPr>
          <p:cNvPr id="27" name="TextBox 27"/>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34</a:t>
            </a:r>
          </a:p>
        </p:txBody>
      </p:sp>
      <p:sp>
        <p:nvSpPr>
          <p:cNvPr id="28" name="TextBox 28"/>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3</a:t>
            </a:r>
          </a:p>
        </p:txBody>
      </p:sp>
      <p:sp>
        <p:nvSpPr>
          <p:cNvPr id="29" name="TextBox 29"/>
          <p:cNvSpPr txBox="1"/>
          <p:nvPr/>
        </p:nvSpPr>
        <p:spPr>
          <a:xfrm>
            <a:off x="10100612" y="2715873"/>
            <a:ext cx="4986371" cy="554427"/>
          </a:xfrm>
          <a:prstGeom prst="rect">
            <a:avLst/>
          </a:prstGeom>
        </p:spPr>
        <p:txBody>
          <a:bodyPr lIns="0" tIns="0" rIns="0" bIns="0" rtlCol="0" anchor="t">
            <a:spAutoFit/>
          </a:bodyPr>
          <a:lstStyle/>
          <a:p>
            <a:pPr algn="ctr">
              <a:lnSpc>
                <a:spcPts val="4296"/>
              </a:lnSpc>
            </a:pPr>
            <a:r>
              <a:rPr lang="en-US" sz="3905" b="1">
                <a:solidFill>
                  <a:srgbClr val="00A1A5"/>
                </a:solidFill>
                <a:latin typeface="Montserrat Bold"/>
                <a:ea typeface="Montserrat Bold"/>
                <a:cs typeface="Montserrat Bold"/>
                <a:sym typeface="Montserrat Bold"/>
              </a:rPr>
              <a:t>Hidden Figures</a:t>
            </a:r>
          </a:p>
        </p:txBody>
      </p:sp>
      <p:sp>
        <p:nvSpPr>
          <p:cNvPr id="30" name="TextBox 30"/>
          <p:cNvSpPr txBox="1"/>
          <p:nvPr/>
        </p:nvSpPr>
        <p:spPr>
          <a:xfrm>
            <a:off x="9497240" y="4030944"/>
            <a:ext cx="6146707" cy="4242400"/>
          </a:xfrm>
          <a:prstGeom prst="rect">
            <a:avLst/>
          </a:prstGeom>
        </p:spPr>
        <p:txBody>
          <a:bodyPr lIns="0" tIns="0" rIns="0" bIns="0" rtlCol="0" anchor="t">
            <a:spAutoFit/>
          </a:bodyPr>
          <a:lstStyle/>
          <a:p>
            <a:pPr marL="549949" lvl="1" indent="-274975" algn="l">
              <a:lnSpc>
                <a:spcPts val="2801"/>
              </a:lnSpc>
              <a:buFont typeface="Arial"/>
              <a:buChar char="•"/>
            </a:pPr>
            <a:r>
              <a:rPr lang="en-US" sz="2547" b="1">
                <a:solidFill>
                  <a:srgbClr val="000000"/>
                </a:solidFill>
                <a:latin typeface="Montserrat Bold"/>
                <a:ea typeface="Montserrat Bold"/>
                <a:cs typeface="Montserrat Bold"/>
                <a:sym typeface="Montserrat Bold"/>
              </a:rPr>
              <a:t>Showed the true story of Black women mathematicians at NASA.</a:t>
            </a:r>
          </a:p>
          <a:p>
            <a:pPr algn="l">
              <a:lnSpc>
                <a:spcPts val="2801"/>
              </a:lnSpc>
            </a:pPr>
            <a:endParaRPr lang="en-US" sz="2547" b="1">
              <a:solidFill>
                <a:srgbClr val="000000"/>
              </a:solidFill>
              <a:latin typeface="Montserrat Bold"/>
              <a:ea typeface="Montserrat Bold"/>
              <a:cs typeface="Montserrat Bold"/>
              <a:sym typeface="Montserrat Bold"/>
            </a:endParaRPr>
          </a:p>
          <a:p>
            <a:pPr marL="549949" lvl="1" indent="-274975" algn="l">
              <a:lnSpc>
                <a:spcPts val="2801"/>
              </a:lnSpc>
              <a:buFont typeface="Arial"/>
              <a:buChar char="•"/>
            </a:pPr>
            <a:r>
              <a:rPr lang="en-US" sz="2547" b="1">
                <a:solidFill>
                  <a:srgbClr val="000000"/>
                </a:solidFill>
                <a:latin typeface="Montserrat Bold"/>
                <a:ea typeface="Montserrat Bold"/>
                <a:cs typeface="Montserrat Bold"/>
                <a:sym typeface="Montserrat Bold"/>
              </a:rPr>
              <a:t>Helped highlight overlooked contributions of women in STEM.</a:t>
            </a:r>
          </a:p>
          <a:p>
            <a:pPr algn="l">
              <a:lnSpc>
                <a:spcPts val="2801"/>
              </a:lnSpc>
            </a:pPr>
            <a:endParaRPr lang="en-US" sz="2547" b="1">
              <a:solidFill>
                <a:srgbClr val="000000"/>
              </a:solidFill>
              <a:latin typeface="Montserrat Bold"/>
              <a:ea typeface="Montserrat Bold"/>
              <a:cs typeface="Montserrat Bold"/>
              <a:sym typeface="Montserrat Bold"/>
            </a:endParaRPr>
          </a:p>
          <a:p>
            <a:pPr marL="549949" lvl="1" indent="-274975" algn="l">
              <a:lnSpc>
                <a:spcPts val="2801"/>
              </a:lnSpc>
              <a:buFont typeface="Arial"/>
              <a:buChar char="•"/>
            </a:pPr>
            <a:r>
              <a:rPr lang="en-US" sz="2547" b="1">
                <a:solidFill>
                  <a:srgbClr val="000000"/>
                </a:solidFill>
                <a:latin typeface="Montserrat Bold"/>
                <a:ea typeface="Montserrat Bold"/>
                <a:cs typeface="Montserrat Bold"/>
                <a:sym typeface="Montserrat Bold"/>
              </a:rPr>
              <a:t>Links to IWD aim: Celebrating achievements previously ignored.</a:t>
            </a:r>
          </a:p>
          <a:p>
            <a:pPr algn="ctr">
              <a:lnSpc>
                <a:spcPts val="2801"/>
              </a:lnSpc>
            </a:pPr>
            <a:endParaRPr lang="en-US" sz="2547" b="1">
              <a:solidFill>
                <a:srgbClr val="000000"/>
              </a:solidFill>
              <a:latin typeface="Montserrat Bold"/>
              <a:ea typeface="Montserrat Bold"/>
              <a:cs typeface="Montserrat Bold"/>
              <a:sym typeface="Montserrat Bo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54222" y="413478"/>
            <a:ext cx="17579555" cy="778185"/>
            <a:chOff x="0" y="0"/>
            <a:chExt cx="23439407" cy="1037580"/>
          </a:xfrm>
        </p:grpSpPr>
        <p:sp>
          <p:nvSpPr>
            <p:cNvPr id="3" name="Freeform 3"/>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4" name="Freeform 4"/>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a:off x="0" y="9334993"/>
            <a:ext cx="2748624" cy="562894"/>
            <a:chOff x="0" y="0"/>
            <a:chExt cx="1113833" cy="228103"/>
          </a:xfrm>
        </p:grpSpPr>
        <p:sp>
          <p:nvSpPr>
            <p:cNvPr id="6" name="Freeform 6"/>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7" name="TextBox 7"/>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15200" y="1397549"/>
            <a:ext cx="15857601" cy="7654866"/>
            <a:chOff x="0" y="0"/>
            <a:chExt cx="4396466" cy="2122286"/>
          </a:xfrm>
        </p:grpSpPr>
        <p:sp>
          <p:nvSpPr>
            <p:cNvPr id="9" name="Freeform 9"/>
            <p:cNvSpPr/>
            <p:nvPr/>
          </p:nvSpPr>
          <p:spPr>
            <a:xfrm>
              <a:off x="0" y="0"/>
              <a:ext cx="4396466" cy="2122286"/>
            </a:xfrm>
            <a:custGeom>
              <a:avLst/>
              <a:gdLst/>
              <a:ahLst/>
              <a:cxnLst/>
              <a:rect l="l" t="t" r="r" b="b"/>
              <a:pathLst>
                <a:path w="4396466" h="2122286">
                  <a:moveTo>
                    <a:pt x="12694" y="0"/>
                  </a:moveTo>
                  <a:lnTo>
                    <a:pt x="4383773" y="0"/>
                  </a:lnTo>
                  <a:cubicBezTo>
                    <a:pt x="4390783" y="0"/>
                    <a:pt x="4396466" y="5683"/>
                    <a:pt x="4396466" y="12694"/>
                  </a:cubicBezTo>
                  <a:lnTo>
                    <a:pt x="4396466" y="2109592"/>
                  </a:lnTo>
                  <a:cubicBezTo>
                    <a:pt x="4396466" y="2116603"/>
                    <a:pt x="4390783" y="2122286"/>
                    <a:pt x="4383773" y="2122286"/>
                  </a:cubicBezTo>
                  <a:lnTo>
                    <a:pt x="12694" y="2122286"/>
                  </a:lnTo>
                  <a:cubicBezTo>
                    <a:pt x="5683" y="2122286"/>
                    <a:pt x="0" y="2116603"/>
                    <a:pt x="0" y="2109592"/>
                  </a:cubicBezTo>
                  <a:lnTo>
                    <a:pt x="0" y="12694"/>
                  </a:lnTo>
                  <a:cubicBezTo>
                    <a:pt x="0" y="5683"/>
                    <a:pt x="5683" y="0"/>
                    <a:pt x="12694"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4396466" cy="2160386"/>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35</a:t>
            </a:r>
          </a:p>
        </p:txBody>
      </p:sp>
      <p:sp>
        <p:nvSpPr>
          <p:cNvPr id="12" name="TextBox 12"/>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3</a:t>
            </a:r>
          </a:p>
        </p:txBody>
      </p:sp>
      <p:grpSp>
        <p:nvGrpSpPr>
          <p:cNvPr id="13" name="Group 13"/>
          <p:cNvGrpSpPr/>
          <p:nvPr/>
        </p:nvGrpSpPr>
        <p:grpSpPr>
          <a:xfrm>
            <a:off x="5606015" y="2084586"/>
            <a:ext cx="7682420" cy="1122447"/>
            <a:chOff x="0" y="0"/>
            <a:chExt cx="10243226" cy="1496596"/>
          </a:xfrm>
        </p:grpSpPr>
        <p:grpSp>
          <p:nvGrpSpPr>
            <p:cNvPr id="14" name="Group 14"/>
            <p:cNvGrpSpPr/>
            <p:nvPr/>
          </p:nvGrpSpPr>
          <p:grpSpPr>
            <a:xfrm>
              <a:off x="0" y="0"/>
              <a:ext cx="10243226" cy="1496596"/>
              <a:chOff x="0" y="0"/>
              <a:chExt cx="6193616" cy="904924"/>
            </a:xfrm>
          </p:grpSpPr>
          <p:sp>
            <p:nvSpPr>
              <p:cNvPr id="15" name="Freeform 15"/>
              <p:cNvSpPr/>
              <p:nvPr/>
            </p:nvSpPr>
            <p:spPr>
              <a:xfrm>
                <a:off x="0" y="0"/>
                <a:ext cx="6193616" cy="904924"/>
              </a:xfrm>
              <a:custGeom>
                <a:avLst/>
                <a:gdLst/>
                <a:ahLst/>
                <a:cxnLst/>
                <a:rect l="l" t="t" r="r" b="b"/>
                <a:pathLst>
                  <a:path w="6193616" h="904924">
                    <a:moveTo>
                      <a:pt x="26201" y="0"/>
                    </a:moveTo>
                    <a:lnTo>
                      <a:pt x="6167414" y="0"/>
                    </a:lnTo>
                    <a:cubicBezTo>
                      <a:pt x="6174363" y="0"/>
                      <a:pt x="6181028" y="2760"/>
                      <a:pt x="6185941" y="7674"/>
                    </a:cubicBezTo>
                    <a:cubicBezTo>
                      <a:pt x="6190855" y="12588"/>
                      <a:pt x="6193616" y="19252"/>
                      <a:pt x="6193616" y="26201"/>
                    </a:cubicBezTo>
                    <a:lnTo>
                      <a:pt x="6193616" y="878722"/>
                    </a:lnTo>
                    <a:cubicBezTo>
                      <a:pt x="6193616" y="885671"/>
                      <a:pt x="6190855" y="892336"/>
                      <a:pt x="6185941" y="897249"/>
                    </a:cubicBezTo>
                    <a:cubicBezTo>
                      <a:pt x="6181028" y="902163"/>
                      <a:pt x="6174363" y="904924"/>
                      <a:pt x="6167414" y="904924"/>
                    </a:cubicBezTo>
                    <a:lnTo>
                      <a:pt x="26201" y="904924"/>
                    </a:lnTo>
                    <a:cubicBezTo>
                      <a:pt x="11731" y="904924"/>
                      <a:pt x="0" y="893193"/>
                      <a:pt x="0" y="878722"/>
                    </a:cubicBezTo>
                    <a:lnTo>
                      <a:pt x="0" y="26201"/>
                    </a:lnTo>
                    <a:cubicBezTo>
                      <a:pt x="0" y="19252"/>
                      <a:pt x="2760" y="12588"/>
                      <a:pt x="7674" y="7674"/>
                    </a:cubicBezTo>
                    <a:cubicBezTo>
                      <a:pt x="12588" y="2760"/>
                      <a:pt x="19252" y="0"/>
                      <a:pt x="26201" y="0"/>
                    </a:cubicBezTo>
                    <a:close/>
                  </a:path>
                </a:pathLst>
              </a:custGeom>
              <a:solidFill>
                <a:srgbClr val="333372"/>
              </a:solidFill>
              <a:ln w="38100" cap="rnd">
                <a:solidFill>
                  <a:srgbClr val="000000"/>
                </a:solidFill>
                <a:prstDash val="solid"/>
                <a:round/>
              </a:ln>
            </p:spPr>
            <p:txBody>
              <a:bodyPr/>
              <a:lstStyle/>
              <a:p>
                <a:endParaRPr lang="en-US"/>
              </a:p>
            </p:txBody>
          </p:sp>
          <p:sp>
            <p:nvSpPr>
              <p:cNvPr id="16" name="TextBox 16"/>
              <p:cNvSpPr txBox="1"/>
              <p:nvPr/>
            </p:nvSpPr>
            <p:spPr>
              <a:xfrm>
                <a:off x="0" y="-38100"/>
                <a:ext cx="6193616" cy="943024"/>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273146" y="227386"/>
              <a:ext cx="9507660" cy="956099"/>
            </a:xfrm>
            <a:prstGeom prst="rect">
              <a:avLst/>
            </a:prstGeom>
          </p:spPr>
          <p:txBody>
            <a:bodyPr lIns="0" tIns="0" rIns="0" bIns="0" rtlCol="0" anchor="t">
              <a:spAutoFit/>
            </a:bodyPr>
            <a:lstStyle/>
            <a:p>
              <a:pPr algn="ctr">
                <a:lnSpc>
                  <a:spcPts val="6019"/>
                </a:lnSpc>
              </a:pPr>
              <a:r>
                <a:rPr lang="en-US" sz="4299" b="1">
                  <a:solidFill>
                    <a:srgbClr val="FFFFFF"/>
                  </a:solidFill>
                  <a:latin typeface="Montserrat Bold"/>
                  <a:ea typeface="Montserrat Bold"/>
                  <a:cs typeface="Montserrat Bold"/>
                  <a:sym typeface="Montserrat Bold"/>
                </a:rPr>
                <a:t>Guess the film?</a:t>
              </a:r>
            </a:p>
          </p:txBody>
        </p:sp>
      </p:grpSp>
      <p:grpSp>
        <p:nvGrpSpPr>
          <p:cNvPr id="18" name="Group 18"/>
          <p:cNvGrpSpPr/>
          <p:nvPr/>
        </p:nvGrpSpPr>
        <p:grpSpPr>
          <a:xfrm>
            <a:off x="4929283" y="2131082"/>
            <a:ext cx="1029456" cy="102945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8C7"/>
            </a:solidFill>
          </p:spPr>
          <p:txBody>
            <a:bodyPr/>
            <a:lstStyle/>
            <a:p>
              <a:endParaRPr lang="en-US"/>
            </a:p>
          </p:txBody>
        </p:sp>
        <p:sp>
          <p:nvSpPr>
            <p:cNvPr id="20" name="TextBox 20"/>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299" b="1">
                  <a:solidFill>
                    <a:srgbClr val="FFFFFF"/>
                  </a:solidFill>
                  <a:latin typeface="Montserrat Bold"/>
                  <a:ea typeface="Montserrat Bold"/>
                  <a:cs typeface="Montserrat Bold"/>
                  <a:sym typeface="Montserrat Bold"/>
                </a:rPr>
                <a:t>2</a:t>
              </a:r>
            </a:p>
          </p:txBody>
        </p:sp>
      </p:grpSp>
      <p:pic>
        <p:nvPicPr>
          <p:cNvPr id="23" name="Picture 22" descr="A group of cartoon objects&#10;&#10;AI-generated content may be incorrect.">
            <a:extLst>
              <a:ext uri="{FF2B5EF4-FFF2-40B4-BE49-F238E27FC236}">
                <a16:creationId xmlns:a16="http://schemas.microsoft.com/office/drawing/2014/main" id="{2E1D47BA-51D1-B9E8-0819-7ED45F1F3E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6600" y="3459034"/>
            <a:ext cx="12094800" cy="481190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0"/>
            <a:ext cx="7627851" cy="10287000"/>
            <a:chOff x="0" y="0"/>
            <a:chExt cx="10170468" cy="13716000"/>
          </a:xfrm>
        </p:grpSpPr>
        <p:pic>
          <p:nvPicPr>
            <p:cNvPr id="3" name="Picture 3"/>
            <p:cNvPicPr>
              <a:picLocks noChangeAspect="1"/>
            </p:cNvPicPr>
            <p:nvPr/>
          </p:nvPicPr>
          <p:blipFill>
            <a:blip r:embed="rId2"/>
            <a:srcRect l="28820" r="28820"/>
            <a:stretch>
              <a:fillRect/>
            </a:stretch>
          </p:blipFill>
          <p:spPr>
            <a:xfrm>
              <a:off x="0" y="0"/>
              <a:ext cx="10170468" cy="13716000"/>
            </a:xfrm>
            <a:prstGeom prst="rect">
              <a:avLst/>
            </a:prstGeom>
          </p:spPr>
        </p:pic>
      </p:grpSp>
      <p:grpSp>
        <p:nvGrpSpPr>
          <p:cNvPr id="4" name="Group 4"/>
          <p:cNvGrpSpPr/>
          <p:nvPr/>
        </p:nvGrpSpPr>
        <p:grpSpPr>
          <a:xfrm rot="5400000">
            <a:off x="-4629150" y="4629150"/>
            <a:ext cx="10287000" cy="1028700"/>
            <a:chOff x="0" y="0"/>
            <a:chExt cx="4168633" cy="416863"/>
          </a:xfrm>
        </p:grpSpPr>
        <p:sp>
          <p:nvSpPr>
            <p:cNvPr id="5" name="Freeform 5"/>
            <p:cNvSpPr/>
            <p:nvPr/>
          </p:nvSpPr>
          <p:spPr>
            <a:xfrm>
              <a:off x="0" y="0"/>
              <a:ext cx="4168633" cy="416863"/>
            </a:xfrm>
            <a:custGeom>
              <a:avLst/>
              <a:gdLst/>
              <a:ahLst/>
              <a:cxnLst/>
              <a:rect l="l" t="t" r="r" b="b"/>
              <a:pathLst>
                <a:path w="4168633" h="416863">
                  <a:moveTo>
                    <a:pt x="0" y="0"/>
                  </a:moveTo>
                  <a:lnTo>
                    <a:pt x="4168633" y="0"/>
                  </a:lnTo>
                  <a:lnTo>
                    <a:pt x="4168633" y="416863"/>
                  </a:lnTo>
                  <a:lnTo>
                    <a:pt x="0" y="416863"/>
                  </a:lnTo>
                  <a:close/>
                </a:path>
              </a:pathLst>
            </a:custGeom>
            <a:gradFill rotWithShape="1">
              <a:gsLst>
                <a:gs pos="0">
                  <a:srgbClr val="224AA8">
                    <a:alpha val="100000"/>
                  </a:srgbClr>
                </a:gs>
                <a:gs pos="100000">
                  <a:srgbClr val="B56FDC">
                    <a:alpha val="100000"/>
                  </a:srgbClr>
                </a:gs>
              </a:gsLst>
              <a:lin ang="0"/>
            </a:gradFill>
          </p:spPr>
          <p:txBody>
            <a:bodyPr/>
            <a:lstStyle/>
            <a:p>
              <a:endParaRPr lang="en-US"/>
            </a:p>
          </p:txBody>
        </p:sp>
        <p:sp>
          <p:nvSpPr>
            <p:cNvPr id="6" name="TextBox 6"/>
            <p:cNvSpPr txBox="1"/>
            <p:nvPr/>
          </p:nvSpPr>
          <p:spPr>
            <a:xfrm>
              <a:off x="0" y="-38100"/>
              <a:ext cx="4168633" cy="454963"/>
            </a:xfrm>
            <a:prstGeom prst="rect">
              <a:avLst/>
            </a:prstGeom>
          </p:spPr>
          <p:txBody>
            <a:bodyPr lIns="50800" tIns="50800" rIns="50800" bIns="50800" rtlCol="0" anchor="ctr"/>
            <a:lstStyle/>
            <a:p>
              <a:pPr algn="ctr">
                <a:lnSpc>
                  <a:spcPts val="2659"/>
                </a:lnSpc>
                <a:spcBef>
                  <a:spcPct val="0"/>
                </a:spcBef>
              </a:pPr>
              <a:endParaRPr/>
            </a:p>
          </p:txBody>
        </p:sp>
      </p:grpSp>
      <p:sp>
        <p:nvSpPr>
          <p:cNvPr id="7" name="AutoShape 7"/>
          <p:cNvSpPr/>
          <p:nvPr/>
        </p:nvSpPr>
        <p:spPr>
          <a:xfrm>
            <a:off x="10177821" y="2295627"/>
            <a:ext cx="7081479" cy="0"/>
          </a:xfrm>
          <a:prstGeom prst="line">
            <a:avLst/>
          </a:prstGeom>
          <a:ln w="9525" cap="flat">
            <a:solidFill>
              <a:srgbClr val="000000"/>
            </a:solidFill>
            <a:prstDash val="solid"/>
            <a:headEnd type="none" w="sm" len="sm"/>
            <a:tailEnd type="none" w="sm" len="sm"/>
          </a:ln>
        </p:spPr>
        <p:txBody>
          <a:bodyPr/>
          <a:lstStyle/>
          <a:p>
            <a:endParaRPr lang="en-US"/>
          </a:p>
        </p:txBody>
      </p:sp>
      <p:sp>
        <p:nvSpPr>
          <p:cNvPr id="8" name="AutoShape 8"/>
          <p:cNvSpPr/>
          <p:nvPr/>
        </p:nvSpPr>
        <p:spPr>
          <a:xfrm>
            <a:off x="10177821" y="2965054"/>
            <a:ext cx="7081479" cy="0"/>
          </a:xfrm>
          <a:prstGeom prst="line">
            <a:avLst/>
          </a:prstGeom>
          <a:ln w="9525" cap="flat">
            <a:solidFill>
              <a:srgbClr val="000000"/>
            </a:solidFill>
            <a:prstDash val="solid"/>
            <a:headEnd type="none" w="sm" len="sm"/>
            <a:tailEnd type="none" w="sm" len="sm"/>
          </a:ln>
        </p:spPr>
        <p:txBody>
          <a:bodyPr/>
          <a:lstStyle/>
          <a:p>
            <a:endParaRPr lang="en-US"/>
          </a:p>
        </p:txBody>
      </p:sp>
      <p:sp>
        <p:nvSpPr>
          <p:cNvPr id="9" name="AutoShape 9"/>
          <p:cNvSpPr/>
          <p:nvPr/>
        </p:nvSpPr>
        <p:spPr>
          <a:xfrm>
            <a:off x="10177821" y="3634481"/>
            <a:ext cx="7081479" cy="0"/>
          </a:xfrm>
          <a:prstGeom prst="line">
            <a:avLst/>
          </a:prstGeom>
          <a:ln w="9525" cap="flat">
            <a:solidFill>
              <a:srgbClr val="000000"/>
            </a:solidFill>
            <a:prstDash val="solid"/>
            <a:headEnd type="none" w="sm" len="sm"/>
            <a:tailEnd type="none" w="sm" len="sm"/>
          </a:ln>
        </p:spPr>
        <p:txBody>
          <a:bodyPr/>
          <a:lstStyle/>
          <a:p>
            <a:endParaRPr lang="en-US"/>
          </a:p>
        </p:txBody>
      </p:sp>
      <p:sp>
        <p:nvSpPr>
          <p:cNvPr id="10" name="AutoShape 10"/>
          <p:cNvSpPr/>
          <p:nvPr/>
        </p:nvSpPr>
        <p:spPr>
          <a:xfrm>
            <a:off x="10177821" y="4303908"/>
            <a:ext cx="7081479" cy="0"/>
          </a:xfrm>
          <a:prstGeom prst="line">
            <a:avLst/>
          </a:prstGeom>
          <a:ln w="9525" cap="flat">
            <a:solidFill>
              <a:srgbClr val="000000"/>
            </a:solidFill>
            <a:prstDash val="solid"/>
            <a:headEnd type="none" w="sm" len="sm"/>
            <a:tailEnd type="none" w="sm" len="sm"/>
          </a:ln>
        </p:spPr>
        <p:txBody>
          <a:bodyPr/>
          <a:lstStyle/>
          <a:p>
            <a:endParaRPr lang="en-US"/>
          </a:p>
        </p:txBody>
      </p:sp>
      <p:sp>
        <p:nvSpPr>
          <p:cNvPr id="11" name="AutoShape 11"/>
          <p:cNvSpPr/>
          <p:nvPr/>
        </p:nvSpPr>
        <p:spPr>
          <a:xfrm>
            <a:off x="10177821" y="4973336"/>
            <a:ext cx="7081479" cy="0"/>
          </a:xfrm>
          <a:prstGeom prst="line">
            <a:avLst/>
          </a:prstGeom>
          <a:ln w="9525" cap="flat">
            <a:solidFill>
              <a:srgbClr val="000000"/>
            </a:solidFill>
            <a:prstDash val="solid"/>
            <a:headEnd type="none" w="sm" len="sm"/>
            <a:tailEnd type="none" w="sm" len="sm"/>
          </a:ln>
        </p:spPr>
        <p:txBody>
          <a:bodyPr/>
          <a:lstStyle/>
          <a:p>
            <a:endParaRPr lang="en-US"/>
          </a:p>
        </p:txBody>
      </p:sp>
      <p:sp>
        <p:nvSpPr>
          <p:cNvPr id="12" name="AutoShape 12"/>
          <p:cNvSpPr/>
          <p:nvPr/>
        </p:nvSpPr>
        <p:spPr>
          <a:xfrm>
            <a:off x="10177821" y="5642763"/>
            <a:ext cx="7081479" cy="0"/>
          </a:xfrm>
          <a:prstGeom prst="line">
            <a:avLst/>
          </a:prstGeom>
          <a:ln w="9525" cap="flat">
            <a:solidFill>
              <a:srgbClr val="000000"/>
            </a:solidFill>
            <a:prstDash val="solid"/>
            <a:headEnd type="none" w="sm" len="sm"/>
            <a:tailEnd type="none" w="sm" len="sm"/>
          </a:ln>
        </p:spPr>
        <p:txBody>
          <a:bodyPr/>
          <a:lstStyle/>
          <a:p>
            <a:endParaRPr lang="en-US"/>
          </a:p>
        </p:txBody>
      </p:sp>
      <p:sp>
        <p:nvSpPr>
          <p:cNvPr id="13" name="AutoShape 13"/>
          <p:cNvSpPr/>
          <p:nvPr/>
        </p:nvSpPr>
        <p:spPr>
          <a:xfrm>
            <a:off x="10177821" y="6312190"/>
            <a:ext cx="7081479" cy="0"/>
          </a:xfrm>
          <a:prstGeom prst="line">
            <a:avLst/>
          </a:prstGeom>
          <a:ln w="9525" cap="flat">
            <a:solidFill>
              <a:srgbClr val="000000"/>
            </a:solidFill>
            <a:prstDash val="solid"/>
            <a:headEnd type="none" w="sm" len="sm"/>
            <a:tailEnd type="none" w="sm" len="sm"/>
          </a:ln>
        </p:spPr>
        <p:txBody>
          <a:bodyPr/>
          <a:lstStyle/>
          <a:p>
            <a:endParaRPr lang="en-US"/>
          </a:p>
        </p:txBody>
      </p:sp>
      <p:sp>
        <p:nvSpPr>
          <p:cNvPr id="14" name="AutoShape 14"/>
          <p:cNvSpPr/>
          <p:nvPr/>
        </p:nvSpPr>
        <p:spPr>
          <a:xfrm>
            <a:off x="10177821" y="6981617"/>
            <a:ext cx="7081479" cy="0"/>
          </a:xfrm>
          <a:prstGeom prst="line">
            <a:avLst/>
          </a:prstGeom>
          <a:ln w="9525" cap="flat">
            <a:solidFill>
              <a:srgbClr val="000000"/>
            </a:solidFill>
            <a:prstDash val="solid"/>
            <a:headEnd type="none" w="sm" len="sm"/>
            <a:tailEnd type="none" w="sm" len="sm"/>
          </a:ln>
        </p:spPr>
        <p:txBody>
          <a:bodyPr/>
          <a:lstStyle/>
          <a:p>
            <a:endParaRPr lang="en-US"/>
          </a:p>
        </p:txBody>
      </p:sp>
      <p:sp>
        <p:nvSpPr>
          <p:cNvPr id="15" name="Freeform 15"/>
          <p:cNvSpPr/>
          <p:nvPr/>
        </p:nvSpPr>
        <p:spPr>
          <a:xfrm>
            <a:off x="15635611" y="420337"/>
            <a:ext cx="2265241" cy="608363"/>
          </a:xfrm>
          <a:custGeom>
            <a:avLst/>
            <a:gdLst/>
            <a:ahLst/>
            <a:cxnLst/>
            <a:rect l="l" t="t" r="r" b="b"/>
            <a:pathLst>
              <a:path w="2265241" h="608363">
                <a:moveTo>
                  <a:pt x="0" y="0"/>
                </a:moveTo>
                <a:lnTo>
                  <a:pt x="2265241" y="0"/>
                </a:lnTo>
                <a:lnTo>
                  <a:pt x="2265241" y="608363"/>
                </a:lnTo>
                <a:lnTo>
                  <a:pt x="0" y="608363"/>
                </a:lnTo>
                <a:lnTo>
                  <a:pt x="0" y="0"/>
                </a:lnTo>
                <a:close/>
              </a:path>
            </a:pathLst>
          </a:custGeom>
          <a:blipFill>
            <a:blip r:embed="rId3"/>
            <a:stretch>
              <a:fillRect/>
            </a:stretch>
          </a:blipFill>
        </p:spPr>
        <p:txBody>
          <a:bodyPr/>
          <a:lstStyle/>
          <a:p>
            <a:endParaRPr lang="en-US"/>
          </a:p>
        </p:txBody>
      </p:sp>
      <p:sp>
        <p:nvSpPr>
          <p:cNvPr id="16" name="TextBox 16"/>
          <p:cNvSpPr txBox="1"/>
          <p:nvPr/>
        </p:nvSpPr>
        <p:spPr>
          <a:xfrm>
            <a:off x="11156774" y="7918372"/>
            <a:ext cx="6102526" cy="1995806"/>
          </a:xfrm>
          <a:prstGeom prst="rect">
            <a:avLst/>
          </a:prstGeom>
        </p:spPr>
        <p:txBody>
          <a:bodyPr lIns="0" tIns="0" rIns="0" bIns="0" rtlCol="0" anchor="t">
            <a:spAutoFit/>
          </a:bodyPr>
          <a:lstStyle/>
          <a:p>
            <a:pPr algn="r">
              <a:lnSpc>
                <a:spcPts val="7700"/>
              </a:lnSpc>
            </a:pPr>
            <a:r>
              <a:rPr lang="en-US" sz="7700" b="1" spc="-308">
                <a:solidFill>
                  <a:srgbClr val="000000"/>
                </a:solidFill>
                <a:latin typeface="Montserrat Bold"/>
                <a:ea typeface="Montserrat Bold"/>
                <a:cs typeface="Montserrat Bold"/>
                <a:sym typeface="Montserrat Bold"/>
              </a:rPr>
              <a:t>TABLE OF CONTENTS</a:t>
            </a:r>
          </a:p>
        </p:txBody>
      </p:sp>
      <p:sp>
        <p:nvSpPr>
          <p:cNvPr id="17" name="TextBox 17"/>
          <p:cNvSpPr txBox="1"/>
          <p:nvPr/>
        </p:nvSpPr>
        <p:spPr>
          <a:xfrm>
            <a:off x="10177821" y="2449438"/>
            <a:ext cx="4030216" cy="323215"/>
          </a:xfrm>
          <a:prstGeom prst="rect">
            <a:avLst/>
          </a:prstGeom>
        </p:spPr>
        <p:txBody>
          <a:bodyPr lIns="0" tIns="0" rIns="0" bIns="0" rtlCol="0" anchor="t">
            <a:spAutoFit/>
          </a:bodyPr>
          <a:lstStyle/>
          <a:p>
            <a:pPr algn="l">
              <a:lnSpc>
                <a:spcPts val="2660"/>
              </a:lnSpc>
            </a:pPr>
            <a:r>
              <a:rPr lang="en-US" sz="1900">
                <a:solidFill>
                  <a:srgbClr val="000000"/>
                </a:solidFill>
                <a:latin typeface="Montserrat"/>
                <a:ea typeface="Montserrat"/>
                <a:cs typeface="Montserrat"/>
                <a:sym typeface="Montserrat"/>
              </a:rPr>
              <a:t>Tutor Notes: Session Plan</a:t>
            </a:r>
          </a:p>
        </p:txBody>
      </p:sp>
      <p:sp>
        <p:nvSpPr>
          <p:cNvPr id="18" name="TextBox 18"/>
          <p:cNvSpPr txBox="1"/>
          <p:nvPr/>
        </p:nvSpPr>
        <p:spPr>
          <a:xfrm>
            <a:off x="16526470" y="2449438"/>
            <a:ext cx="732830" cy="323215"/>
          </a:xfrm>
          <a:prstGeom prst="rect">
            <a:avLst/>
          </a:prstGeom>
        </p:spPr>
        <p:txBody>
          <a:bodyPr lIns="0" tIns="0" rIns="0" bIns="0" rtlCol="0" anchor="t">
            <a:spAutoFit/>
          </a:bodyPr>
          <a:lstStyle/>
          <a:p>
            <a:pPr algn="r">
              <a:lnSpc>
                <a:spcPts val="2660"/>
              </a:lnSpc>
            </a:pPr>
            <a:r>
              <a:rPr lang="en-US" sz="1900">
                <a:solidFill>
                  <a:srgbClr val="000000"/>
                </a:solidFill>
                <a:latin typeface="Montserrat"/>
                <a:ea typeface="Montserrat"/>
                <a:cs typeface="Montserrat"/>
                <a:sym typeface="Montserrat"/>
              </a:rPr>
              <a:t>02</a:t>
            </a:r>
          </a:p>
        </p:txBody>
      </p:sp>
      <p:sp>
        <p:nvSpPr>
          <p:cNvPr id="19" name="TextBox 19"/>
          <p:cNvSpPr txBox="1"/>
          <p:nvPr/>
        </p:nvSpPr>
        <p:spPr>
          <a:xfrm>
            <a:off x="10177821" y="1779717"/>
            <a:ext cx="4727510" cy="323215"/>
          </a:xfrm>
          <a:prstGeom prst="rect">
            <a:avLst/>
          </a:prstGeom>
        </p:spPr>
        <p:txBody>
          <a:bodyPr lIns="0" tIns="0" rIns="0" bIns="0" rtlCol="0" anchor="t">
            <a:spAutoFit/>
          </a:bodyPr>
          <a:lstStyle/>
          <a:p>
            <a:pPr algn="l">
              <a:lnSpc>
                <a:spcPts val="2660"/>
              </a:lnSpc>
            </a:pPr>
            <a:r>
              <a:rPr lang="en-US" sz="1900">
                <a:solidFill>
                  <a:srgbClr val="000000"/>
                </a:solidFill>
                <a:latin typeface="Montserrat"/>
                <a:ea typeface="Montserrat"/>
                <a:cs typeface="Montserrat"/>
                <a:sym typeface="Montserrat"/>
              </a:rPr>
              <a:t>Tutor Notes: Topic Context</a:t>
            </a:r>
          </a:p>
        </p:txBody>
      </p:sp>
      <p:sp>
        <p:nvSpPr>
          <p:cNvPr id="20" name="TextBox 20"/>
          <p:cNvSpPr txBox="1"/>
          <p:nvPr/>
        </p:nvSpPr>
        <p:spPr>
          <a:xfrm>
            <a:off x="16526470" y="1779717"/>
            <a:ext cx="732830" cy="323215"/>
          </a:xfrm>
          <a:prstGeom prst="rect">
            <a:avLst/>
          </a:prstGeom>
        </p:spPr>
        <p:txBody>
          <a:bodyPr lIns="0" tIns="0" rIns="0" bIns="0" rtlCol="0" anchor="t">
            <a:spAutoFit/>
          </a:bodyPr>
          <a:lstStyle/>
          <a:p>
            <a:pPr algn="r">
              <a:lnSpc>
                <a:spcPts val="2660"/>
              </a:lnSpc>
            </a:pPr>
            <a:r>
              <a:rPr lang="en-US" sz="1900">
                <a:solidFill>
                  <a:srgbClr val="000000"/>
                </a:solidFill>
                <a:latin typeface="Montserrat"/>
                <a:ea typeface="Montserrat"/>
                <a:cs typeface="Montserrat"/>
                <a:sym typeface="Montserrat"/>
              </a:rPr>
              <a:t>01</a:t>
            </a:r>
          </a:p>
        </p:txBody>
      </p:sp>
      <p:sp>
        <p:nvSpPr>
          <p:cNvPr id="21" name="TextBox 21"/>
          <p:cNvSpPr txBox="1"/>
          <p:nvPr/>
        </p:nvSpPr>
        <p:spPr>
          <a:xfrm>
            <a:off x="10177821" y="3119648"/>
            <a:ext cx="5577250" cy="323215"/>
          </a:xfrm>
          <a:prstGeom prst="rect">
            <a:avLst/>
          </a:prstGeom>
        </p:spPr>
        <p:txBody>
          <a:bodyPr lIns="0" tIns="0" rIns="0" bIns="0" rtlCol="0" anchor="t">
            <a:spAutoFit/>
          </a:bodyPr>
          <a:lstStyle/>
          <a:p>
            <a:pPr algn="l">
              <a:lnSpc>
                <a:spcPts val="2660"/>
              </a:lnSpc>
            </a:pPr>
            <a:r>
              <a:rPr lang="en-US" sz="1900">
                <a:solidFill>
                  <a:srgbClr val="000000"/>
                </a:solidFill>
                <a:latin typeface="Montserrat"/>
                <a:ea typeface="Montserrat"/>
                <a:cs typeface="Montserrat"/>
                <a:sym typeface="Montserrat"/>
              </a:rPr>
              <a:t>Main Activity Instructions</a:t>
            </a:r>
          </a:p>
        </p:txBody>
      </p:sp>
      <p:sp>
        <p:nvSpPr>
          <p:cNvPr id="22" name="TextBox 22"/>
          <p:cNvSpPr txBox="1"/>
          <p:nvPr/>
        </p:nvSpPr>
        <p:spPr>
          <a:xfrm>
            <a:off x="16526470" y="3119648"/>
            <a:ext cx="732830" cy="323215"/>
          </a:xfrm>
          <a:prstGeom prst="rect">
            <a:avLst/>
          </a:prstGeom>
        </p:spPr>
        <p:txBody>
          <a:bodyPr lIns="0" tIns="0" rIns="0" bIns="0" rtlCol="0" anchor="t">
            <a:spAutoFit/>
          </a:bodyPr>
          <a:lstStyle/>
          <a:p>
            <a:pPr algn="r">
              <a:lnSpc>
                <a:spcPts val="2660"/>
              </a:lnSpc>
            </a:pPr>
            <a:r>
              <a:rPr lang="en-US" sz="1900">
                <a:solidFill>
                  <a:srgbClr val="000000"/>
                </a:solidFill>
                <a:latin typeface="Montserrat"/>
                <a:ea typeface="Montserrat"/>
                <a:cs typeface="Montserrat"/>
                <a:sym typeface="Montserrat"/>
              </a:rPr>
              <a:t>03</a:t>
            </a:r>
          </a:p>
        </p:txBody>
      </p:sp>
      <p:sp>
        <p:nvSpPr>
          <p:cNvPr id="23" name="TextBox 23"/>
          <p:cNvSpPr txBox="1"/>
          <p:nvPr/>
        </p:nvSpPr>
        <p:spPr>
          <a:xfrm>
            <a:off x="10177821" y="3789076"/>
            <a:ext cx="2496120" cy="323215"/>
          </a:xfrm>
          <a:prstGeom prst="rect">
            <a:avLst/>
          </a:prstGeom>
        </p:spPr>
        <p:txBody>
          <a:bodyPr lIns="0" tIns="0" rIns="0" bIns="0" rtlCol="0" anchor="t">
            <a:spAutoFit/>
          </a:bodyPr>
          <a:lstStyle/>
          <a:p>
            <a:pPr algn="l">
              <a:lnSpc>
                <a:spcPts val="2660"/>
              </a:lnSpc>
            </a:pPr>
            <a:r>
              <a:rPr lang="en-US" sz="1900">
                <a:solidFill>
                  <a:srgbClr val="000000"/>
                </a:solidFill>
                <a:latin typeface="Montserrat"/>
                <a:ea typeface="Montserrat"/>
                <a:cs typeface="Montserrat"/>
                <a:sym typeface="Montserrat"/>
              </a:rPr>
              <a:t>Introduction</a:t>
            </a:r>
          </a:p>
        </p:txBody>
      </p:sp>
      <p:sp>
        <p:nvSpPr>
          <p:cNvPr id="24" name="TextBox 24"/>
          <p:cNvSpPr txBox="1"/>
          <p:nvPr/>
        </p:nvSpPr>
        <p:spPr>
          <a:xfrm>
            <a:off x="16526470" y="3789076"/>
            <a:ext cx="732830" cy="323215"/>
          </a:xfrm>
          <a:prstGeom prst="rect">
            <a:avLst/>
          </a:prstGeom>
        </p:spPr>
        <p:txBody>
          <a:bodyPr lIns="0" tIns="0" rIns="0" bIns="0" rtlCol="0" anchor="t">
            <a:spAutoFit/>
          </a:bodyPr>
          <a:lstStyle/>
          <a:p>
            <a:pPr algn="r">
              <a:lnSpc>
                <a:spcPts val="2660"/>
              </a:lnSpc>
            </a:pPr>
            <a:r>
              <a:rPr lang="en-US" sz="1900">
                <a:solidFill>
                  <a:srgbClr val="000000"/>
                </a:solidFill>
                <a:latin typeface="Montserrat"/>
                <a:ea typeface="Montserrat"/>
                <a:cs typeface="Montserrat"/>
                <a:sym typeface="Montserrat"/>
              </a:rPr>
              <a:t>04</a:t>
            </a:r>
          </a:p>
        </p:txBody>
      </p:sp>
      <p:sp>
        <p:nvSpPr>
          <p:cNvPr id="25" name="TextBox 25"/>
          <p:cNvSpPr txBox="1"/>
          <p:nvPr/>
        </p:nvSpPr>
        <p:spPr>
          <a:xfrm>
            <a:off x="10177821" y="4458503"/>
            <a:ext cx="3631505" cy="323215"/>
          </a:xfrm>
          <a:prstGeom prst="rect">
            <a:avLst/>
          </a:prstGeom>
        </p:spPr>
        <p:txBody>
          <a:bodyPr lIns="0" tIns="0" rIns="0" bIns="0" rtlCol="0" anchor="t">
            <a:spAutoFit/>
          </a:bodyPr>
          <a:lstStyle/>
          <a:p>
            <a:pPr algn="l">
              <a:lnSpc>
                <a:spcPts val="2660"/>
              </a:lnSpc>
            </a:pPr>
            <a:r>
              <a:rPr lang="en-US" sz="1900">
                <a:solidFill>
                  <a:srgbClr val="000000"/>
                </a:solidFill>
                <a:latin typeface="Montserrat"/>
                <a:ea typeface="Montserrat"/>
                <a:cs typeface="Montserrat"/>
                <a:sym typeface="Montserrat"/>
              </a:rPr>
              <a:t>Session Slides</a:t>
            </a:r>
          </a:p>
        </p:txBody>
      </p:sp>
      <p:sp>
        <p:nvSpPr>
          <p:cNvPr id="26" name="TextBox 26"/>
          <p:cNvSpPr txBox="1"/>
          <p:nvPr/>
        </p:nvSpPr>
        <p:spPr>
          <a:xfrm>
            <a:off x="16526470" y="4458503"/>
            <a:ext cx="732830" cy="323215"/>
          </a:xfrm>
          <a:prstGeom prst="rect">
            <a:avLst/>
          </a:prstGeom>
        </p:spPr>
        <p:txBody>
          <a:bodyPr lIns="0" tIns="0" rIns="0" bIns="0" rtlCol="0" anchor="t">
            <a:spAutoFit/>
          </a:bodyPr>
          <a:lstStyle/>
          <a:p>
            <a:pPr algn="r">
              <a:lnSpc>
                <a:spcPts val="2660"/>
              </a:lnSpc>
            </a:pPr>
            <a:r>
              <a:rPr lang="en-US" sz="1900">
                <a:solidFill>
                  <a:srgbClr val="000000"/>
                </a:solidFill>
                <a:latin typeface="Montserrat"/>
                <a:ea typeface="Montserrat"/>
                <a:cs typeface="Montserrat"/>
                <a:sym typeface="Montserrat"/>
              </a:rPr>
              <a:t>06</a:t>
            </a:r>
          </a:p>
        </p:txBody>
      </p:sp>
      <p:sp>
        <p:nvSpPr>
          <p:cNvPr id="27" name="TextBox 27"/>
          <p:cNvSpPr txBox="1"/>
          <p:nvPr/>
        </p:nvSpPr>
        <p:spPr>
          <a:xfrm>
            <a:off x="10177821" y="5127930"/>
            <a:ext cx="3223134" cy="323215"/>
          </a:xfrm>
          <a:prstGeom prst="rect">
            <a:avLst/>
          </a:prstGeom>
        </p:spPr>
        <p:txBody>
          <a:bodyPr lIns="0" tIns="0" rIns="0" bIns="0" rtlCol="0" anchor="t">
            <a:spAutoFit/>
          </a:bodyPr>
          <a:lstStyle/>
          <a:p>
            <a:pPr algn="l">
              <a:lnSpc>
                <a:spcPts val="2660"/>
              </a:lnSpc>
            </a:pPr>
            <a:r>
              <a:rPr lang="en-US" sz="1900">
                <a:solidFill>
                  <a:srgbClr val="000000"/>
                </a:solidFill>
                <a:latin typeface="Montserrat"/>
                <a:ea typeface="Montserrat"/>
                <a:cs typeface="Montserrat"/>
                <a:sym typeface="Montserrat"/>
              </a:rPr>
              <a:t>Icebreaker Option 1</a:t>
            </a:r>
          </a:p>
        </p:txBody>
      </p:sp>
      <p:sp>
        <p:nvSpPr>
          <p:cNvPr id="28" name="TextBox 28"/>
          <p:cNvSpPr txBox="1"/>
          <p:nvPr/>
        </p:nvSpPr>
        <p:spPr>
          <a:xfrm>
            <a:off x="16526470" y="5127930"/>
            <a:ext cx="732830" cy="323215"/>
          </a:xfrm>
          <a:prstGeom prst="rect">
            <a:avLst/>
          </a:prstGeom>
        </p:spPr>
        <p:txBody>
          <a:bodyPr lIns="0" tIns="0" rIns="0" bIns="0" rtlCol="0" anchor="t">
            <a:spAutoFit/>
          </a:bodyPr>
          <a:lstStyle/>
          <a:p>
            <a:pPr algn="r">
              <a:lnSpc>
                <a:spcPts val="2660"/>
              </a:lnSpc>
            </a:pPr>
            <a:r>
              <a:rPr lang="en-US" sz="1900">
                <a:solidFill>
                  <a:srgbClr val="000000"/>
                </a:solidFill>
                <a:latin typeface="Montserrat"/>
                <a:ea typeface="Montserrat"/>
                <a:cs typeface="Montserrat"/>
                <a:sym typeface="Montserrat"/>
              </a:rPr>
              <a:t>15</a:t>
            </a:r>
          </a:p>
        </p:txBody>
      </p:sp>
      <p:sp>
        <p:nvSpPr>
          <p:cNvPr id="29" name="TextBox 29"/>
          <p:cNvSpPr txBox="1"/>
          <p:nvPr/>
        </p:nvSpPr>
        <p:spPr>
          <a:xfrm>
            <a:off x="10177821" y="5797357"/>
            <a:ext cx="2959576" cy="323215"/>
          </a:xfrm>
          <a:prstGeom prst="rect">
            <a:avLst/>
          </a:prstGeom>
        </p:spPr>
        <p:txBody>
          <a:bodyPr lIns="0" tIns="0" rIns="0" bIns="0" rtlCol="0" anchor="t">
            <a:spAutoFit/>
          </a:bodyPr>
          <a:lstStyle/>
          <a:p>
            <a:pPr algn="l">
              <a:lnSpc>
                <a:spcPts val="2660"/>
              </a:lnSpc>
            </a:pPr>
            <a:r>
              <a:rPr lang="en-US" sz="1900">
                <a:solidFill>
                  <a:srgbClr val="000000"/>
                </a:solidFill>
                <a:latin typeface="Montserrat"/>
                <a:ea typeface="Montserrat"/>
                <a:cs typeface="Montserrat"/>
                <a:sym typeface="Montserrat"/>
              </a:rPr>
              <a:t>Icebreaker Option 2</a:t>
            </a:r>
          </a:p>
        </p:txBody>
      </p:sp>
      <p:sp>
        <p:nvSpPr>
          <p:cNvPr id="30" name="TextBox 30"/>
          <p:cNvSpPr txBox="1"/>
          <p:nvPr/>
        </p:nvSpPr>
        <p:spPr>
          <a:xfrm>
            <a:off x="16526470" y="5797357"/>
            <a:ext cx="732830" cy="323215"/>
          </a:xfrm>
          <a:prstGeom prst="rect">
            <a:avLst/>
          </a:prstGeom>
        </p:spPr>
        <p:txBody>
          <a:bodyPr lIns="0" tIns="0" rIns="0" bIns="0" rtlCol="0" anchor="t">
            <a:spAutoFit/>
          </a:bodyPr>
          <a:lstStyle/>
          <a:p>
            <a:pPr algn="r">
              <a:lnSpc>
                <a:spcPts val="2660"/>
              </a:lnSpc>
            </a:pPr>
            <a:r>
              <a:rPr lang="en-US" sz="1900">
                <a:solidFill>
                  <a:srgbClr val="000000"/>
                </a:solidFill>
                <a:latin typeface="Montserrat"/>
                <a:ea typeface="Montserrat"/>
                <a:cs typeface="Montserrat"/>
                <a:sym typeface="Montserrat"/>
              </a:rPr>
              <a:t>24</a:t>
            </a:r>
          </a:p>
        </p:txBody>
      </p:sp>
      <p:sp>
        <p:nvSpPr>
          <p:cNvPr id="31" name="TextBox 31"/>
          <p:cNvSpPr txBox="1"/>
          <p:nvPr/>
        </p:nvSpPr>
        <p:spPr>
          <a:xfrm>
            <a:off x="10177821" y="6466785"/>
            <a:ext cx="2959576" cy="323215"/>
          </a:xfrm>
          <a:prstGeom prst="rect">
            <a:avLst/>
          </a:prstGeom>
        </p:spPr>
        <p:txBody>
          <a:bodyPr lIns="0" tIns="0" rIns="0" bIns="0" rtlCol="0" anchor="t">
            <a:spAutoFit/>
          </a:bodyPr>
          <a:lstStyle/>
          <a:p>
            <a:pPr algn="l">
              <a:lnSpc>
                <a:spcPts val="2660"/>
              </a:lnSpc>
            </a:pPr>
            <a:r>
              <a:rPr lang="en-US" sz="1900">
                <a:solidFill>
                  <a:srgbClr val="000000"/>
                </a:solidFill>
                <a:latin typeface="Montserrat"/>
                <a:ea typeface="Montserrat"/>
                <a:cs typeface="Montserrat"/>
                <a:sym typeface="Montserrat"/>
              </a:rPr>
              <a:t>Icebreaker Option 3</a:t>
            </a:r>
          </a:p>
        </p:txBody>
      </p:sp>
      <p:sp>
        <p:nvSpPr>
          <p:cNvPr id="32" name="TextBox 32"/>
          <p:cNvSpPr txBox="1"/>
          <p:nvPr/>
        </p:nvSpPr>
        <p:spPr>
          <a:xfrm>
            <a:off x="16526470" y="6466785"/>
            <a:ext cx="732830" cy="323215"/>
          </a:xfrm>
          <a:prstGeom prst="rect">
            <a:avLst/>
          </a:prstGeom>
        </p:spPr>
        <p:txBody>
          <a:bodyPr lIns="0" tIns="0" rIns="0" bIns="0" rtlCol="0" anchor="t">
            <a:spAutoFit/>
          </a:bodyPr>
          <a:lstStyle/>
          <a:p>
            <a:pPr algn="r">
              <a:lnSpc>
                <a:spcPts val="2660"/>
              </a:lnSpc>
            </a:pPr>
            <a:r>
              <a:rPr lang="en-US" sz="1900">
                <a:solidFill>
                  <a:srgbClr val="000000"/>
                </a:solidFill>
                <a:latin typeface="Montserrat"/>
                <a:ea typeface="Montserrat"/>
                <a:cs typeface="Montserrat"/>
                <a:sym typeface="Montserrat"/>
              </a:rPr>
              <a:t>32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54222" y="413478"/>
            <a:ext cx="17579555" cy="778185"/>
            <a:chOff x="0" y="0"/>
            <a:chExt cx="23439407" cy="1037580"/>
          </a:xfrm>
        </p:grpSpPr>
        <p:sp>
          <p:nvSpPr>
            <p:cNvPr id="3" name="Freeform 3"/>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4" name="Freeform 4"/>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a:off x="0" y="9334993"/>
            <a:ext cx="2748624" cy="562894"/>
            <a:chOff x="0" y="0"/>
            <a:chExt cx="1113833" cy="228103"/>
          </a:xfrm>
        </p:grpSpPr>
        <p:sp>
          <p:nvSpPr>
            <p:cNvPr id="6" name="Freeform 6"/>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7" name="TextBox 7"/>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15200" y="1397549"/>
            <a:ext cx="15857601" cy="7654866"/>
            <a:chOff x="0" y="0"/>
            <a:chExt cx="4396466" cy="2122286"/>
          </a:xfrm>
        </p:grpSpPr>
        <p:sp>
          <p:nvSpPr>
            <p:cNvPr id="9" name="Freeform 9"/>
            <p:cNvSpPr/>
            <p:nvPr/>
          </p:nvSpPr>
          <p:spPr>
            <a:xfrm>
              <a:off x="0" y="0"/>
              <a:ext cx="4396466" cy="2122286"/>
            </a:xfrm>
            <a:custGeom>
              <a:avLst/>
              <a:gdLst/>
              <a:ahLst/>
              <a:cxnLst/>
              <a:rect l="l" t="t" r="r" b="b"/>
              <a:pathLst>
                <a:path w="4396466" h="2122286">
                  <a:moveTo>
                    <a:pt x="12694" y="0"/>
                  </a:moveTo>
                  <a:lnTo>
                    <a:pt x="4383773" y="0"/>
                  </a:lnTo>
                  <a:cubicBezTo>
                    <a:pt x="4390783" y="0"/>
                    <a:pt x="4396466" y="5683"/>
                    <a:pt x="4396466" y="12694"/>
                  </a:cubicBezTo>
                  <a:lnTo>
                    <a:pt x="4396466" y="2109592"/>
                  </a:lnTo>
                  <a:cubicBezTo>
                    <a:pt x="4396466" y="2116603"/>
                    <a:pt x="4390783" y="2122286"/>
                    <a:pt x="4383773" y="2122286"/>
                  </a:cubicBezTo>
                  <a:lnTo>
                    <a:pt x="12694" y="2122286"/>
                  </a:lnTo>
                  <a:cubicBezTo>
                    <a:pt x="5683" y="2122286"/>
                    <a:pt x="0" y="2116603"/>
                    <a:pt x="0" y="2109592"/>
                  </a:cubicBezTo>
                  <a:lnTo>
                    <a:pt x="0" y="12694"/>
                  </a:lnTo>
                  <a:cubicBezTo>
                    <a:pt x="0" y="5683"/>
                    <a:pt x="5683" y="0"/>
                    <a:pt x="12694"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4396466" cy="2160386"/>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9297478" y="3759223"/>
            <a:ext cx="6592641" cy="4766791"/>
            <a:chOff x="0" y="0"/>
            <a:chExt cx="2258643" cy="1633106"/>
          </a:xfrm>
        </p:grpSpPr>
        <p:sp>
          <p:nvSpPr>
            <p:cNvPr id="12" name="Freeform 12"/>
            <p:cNvSpPr/>
            <p:nvPr/>
          </p:nvSpPr>
          <p:spPr>
            <a:xfrm>
              <a:off x="0" y="0"/>
              <a:ext cx="2258643" cy="1633106"/>
            </a:xfrm>
            <a:custGeom>
              <a:avLst/>
              <a:gdLst/>
              <a:ahLst/>
              <a:cxnLst/>
              <a:rect l="l" t="t" r="r" b="b"/>
              <a:pathLst>
                <a:path w="2258643" h="1633106">
                  <a:moveTo>
                    <a:pt x="50496" y="0"/>
                  </a:moveTo>
                  <a:lnTo>
                    <a:pt x="2208147" y="0"/>
                  </a:lnTo>
                  <a:cubicBezTo>
                    <a:pt x="2221539" y="0"/>
                    <a:pt x="2234383" y="5320"/>
                    <a:pt x="2243853" y="14790"/>
                  </a:cubicBezTo>
                  <a:cubicBezTo>
                    <a:pt x="2253323" y="24260"/>
                    <a:pt x="2258643" y="37104"/>
                    <a:pt x="2258643" y="50496"/>
                  </a:cubicBezTo>
                  <a:lnTo>
                    <a:pt x="2258643" y="1582610"/>
                  </a:lnTo>
                  <a:cubicBezTo>
                    <a:pt x="2258643" y="1596002"/>
                    <a:pt x="2253323" y="1608846"/>
                    <a:pt x="2243853" y="1618316"/>
                  </a:cubicBezTo>
                  <a:cubicBezTo>
                    <a:pt x="2234383" y="1627786"/>
                    <a:pt x="2221539" y="1633106"/>
                    <a:pt x="2208147" y="1633106"/>
                  </a:cubicBezTo>
                  <a:lnTo>
                    <a:pt x="50496" y="1633106"/>
                  </a:lnTo>
                  <a:cubicBezTo>
                    <a:pt x="37104" y="1633106"/>
                    <a:pt x="24260" y="1627786"/>
                    <a:pt x="14790" y="1618316"/>
                  </a:cubicBezTo>
                  <a:cubicBezTo>
                    <a:pt x="5320" y="1608846"/>
                    <a:pt x="0" y="1596002"/>
                    <a:pt x="0" y="1582610"/>
                  </a:cubicBezTo>
                  <a:lnTo>
                    <a:pt x="0" y="50496"/>
                  </a:lnTo>
                  <a:cubicBezTo>
                    <a:pt x="0" y="37104"/>
                    <a:pt x="5320" y="24260"/>
                    <a:pt x="14790" y="14790"/>
                  </a:cubicBezTo>
                  <a:cubicBezTo>
                    <a:pt x="24260" y="5320"/>
                    <a:pt x="37104" y="0"/>
                    <a:pt x="50496" y="0"/>
                  </a:cubicBezTo>
                  <a:close/>
                </a:path>
              </a:pathLst>
            </a:custGeom>
            <a:solidFill>
              <a:srgbClr val="FFFFFF"/>
            </a:solidFill>
            <a:ln w="38100" cap="rnd">
              <a:solidFill>
                <a:srgbClr val="000000"/>
              </a:solidFill>
              <a:prstDash val="solid"/>
              <a:round/>
            </a:ln>
          </p:spPr>
          <p:txBody>
            <a:bodyPr/>
            <a:lstStyle/>
            <a:p>
              <a:endParaRPr lang="en-US"/>
            </a:p>
          </p:txBody>
        </p:sp>
        <p:sp>
          <p:nvSpPr>
            <p:cNvPr id="13" name="TextBox 13"/>
            <p:cNvSpPr txBox="1"/>
            <p:nvPr/>
          </p:nvSpPr>
          <p:spPr>
            <a:xfrm>
              <a:off x="0" y="-38100"/>
              <a:ext cx="2258643" cy="1671206"/>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9144000" y="2368195"/>
            <a:ext cx="6899596" cy="1122447"/>
            <a:chOff x="0" y="0"/>
            <a:chExt cx="5562498" cy="904924"/>
          </a:xfrm>
        </p:grpSpPr>
        <p:sp>
          <p:nvSpPr>
            <p:cNvPr id="15" name="Freeform 15"/>
            <p:cNvSpPr/>
            <p:nvPr/>
          </p:nvSpPr>
          <p:spPr>
            <a:xfrm>
              <a:off x="0" y="0"/>
              <a:ext cx="5562498" cy="904924"/>
            </a:xfrm>
            <a:custGeom>
              <a:avLst/>
              <a:gdLst/>
              <a:ahLst/>
              <a:cxnLst/>
              <a:rect l="l" t="t" r="r" b="b"/>
              <a:pathLst>
                <a:path w="5562498" h="904924">
                  <a:moveTo>
                    <a:pt x="29174" y="0"/>
                  </a:moveTo>
                  <a:lnTo>
                    <a:pt x="5533324" y="0"/>
                  </a:lnTo>
                  <a:cubicBezTo>
                    <a:pt x="5541061" y="0"/>
                    <a:pt x="5548482" y="3074"/>
                    <a:pt x="5553953" y="8545"/>
                  </a:cubicBezTo>
                  <a:cubicBezTo>
                    <a:pt x="5559424" y="14016"/>
                    <a:pt x="5562498" y="21437"/>
                    <a:pt x="5562498" y="29174"/>
                  </a:cubicBezTo>
                  <a:lnTo>
                    <a:pt x="5562498" y="875749"/>
                  </a:lnTo>
                  <a:cubicBezTo>
                    <a:pt x="5562498" y="891862"/>
                    <a:pt x="5549436" y="904924"/>
                    <a:pt x="5533324" y="904924"/>
                  </a:cubicBezTo>
                  <a:lnTo>
                    <a:pt x="29174" y="904924"/>
                  </a:lnTo>
                  <a:cubicBezTo>
                    <a:pt x="13062" y="904924"/>
                    <a:pt x="0" y="891862"/>
                    <a:pt x="0" y="875749"/>
                  </a:cubicBezTo>
                  <a:lnTo>
                    <a:pt x="0" y="29174"/>
                  </a:lnTo>
                  <a:cubicBezTo>
                    <a:pt x="0" y="13062"/>
                    <a:pt x="13062" y="0"/>
                    <a:pt x="29174" y="0"/>
                  </a:cubicBezTo>
                  <a:close/>
                </a:path>
              </a:pathLst>
            </a:custGeom>
            <a:solidFill>
              <a:srgbClr val="FFFFFF"/>
            </a:solidFill>
            <a:ln w="38100" cap="rnd">
              <a:solidFill>
                <a:srgbClr val="000000"/>
              </a:solidFill>
              <a:prstDash val="solid"/>
              <a:round/>
            </a:ln>
          </p:spPr>
          <p:txBody>
            <a:bodyPr/>
            <a:lstStyle/>
            <a:p>
              <a:endParaRPr lang="en-US"/>
            </a:p>
          </p:txBody>
        </p:sp>
        <p:sp>
          <p:nvSpPr>
            <p:cNvPr id="16" name="TextBox 16"/>
            <p:cNvSpPr txBox="1"/>
            <p:nvPr/>
          </p:nvSpPr>
          <p:spPr>
            <a:xfrm>
              <a:off x="0" y="-38100"/>
              <a:ext cx="5562498" cy="943024"/>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2131212" y="1806971"/>
            <a:ext cx="6592399" cy="1122447"/>
            <a:chOff x="0" y="0"/>
            <a:chExt cx="8789866" cy="1496596"/>
          </a:xfrm>
        </p:grpSpPr>
        <p:grpSp>
          <p:nvGrpSpPr>
            <p:cNvPr id="18" name="Group 18"/>
            <p:cNvGrpSpPr/>
            <p:nvPr/>
          </p:nvGrpSpPr>
          <p:grpSpPr>
            <a:xfrm>
              <a:off x="0" y="0"/>
              <a:ext cx="8789866" cy="1496596"/>
              <a:chOff x="0" y="0"/>
              <a:chExt cx="5314834" cy="904924"/>
            </a:xfrm>
          </p:grpSpPr>
          <p:sp>
            <p:nvSpPr>
              <p:cNvPr id="19" name="Freeform 19"/>
              <p:cNvSpPr/>
              <p:nvPr/>
            </p:nvSpPr>
            <p:spPr>
              <a:xfrm>
                <a:off x="0" y="0"/>
                <a:ext cx="5314835" cy="904924"/>
              </a:xfrm>
              <a:custGeom>
                <a:avLst/>
                <a:gdLst/>
                <a:ahLst/>
                <a:cxnLst/>
                <a:rect l="l" t="t" r="r" b="b"/>
                <a:pathLst>
                  <a:path w="5314835" h="904924">
                    <a:moveTo>
                      <a:pt x="30534" y="0"/>
                    </a:moveTo>
                    <a:lnTo>
                      <a:pt x="5284301" y="0"/>
                    </a:lnTo>
                    <a:cubicBezTo>
                      <a:pt x="5301164" y="0"/>
                      <a:pt x="5314835" y="13670"/>
                      <a:pt x="5314835" y="30534"/>
                    </a:cubicBezTo>
                    <a:lnTo>
                      <a:pt x="5314835" y="874390"/>
                    </a:lnTo>
                    <a:cubicBezTo>
                      <a:pt x="5314835" y="891253"/>
                      <a:pt x="5301164" y="904924"/>
                      <a:pt x="5284301" y="904924"/>
                    </a:cubicBezTo>
                    <a:lnTo>
                      <a:pt x="30534" y="904924"/>
                    </a:lnTo>
                    <a:cubicBezTo>
                      <a:pt x="13670" y="904924"/>
                      <a:pt x="0" y="891253"/>
                      <a:pt x="0" y="874390"/>
                    </a:cubicBezTo>
                    <a:lnTo>
                      <a:pt x="0" y="30534"/>
                    </a:lnTo>
                    <a:cubicBezTo>
                      <a:pt x="0" y="13670"/>
                      <a:pt x="13670" y="0"/>
                      <a:pt x="30534" y="0"/>
                    </a:cubicBezTo>
                    <a:close/>
                  </a:path>
                </a:pathLst>
              </a:custGeom>
              <a:solidFill>
                <a:srgbClr val="333372"/>
              </a:solidFill>
              <a:ln w="38100" cap="rnd">
                <a:solidFill>
                  <a:srgbClr val="000000"/>
                </a:solidFill>
                <a:prstDash val="solid"/>
                <a:round/>
              </a:ln>
            </p:spPr>
            <p:txBody>
              <a:bodyPr/>
              <a:lstStyle/>
              <a:p>
                <a:endParaRPr lang="en-US"/>
              </a:p>
            </p:txBody>
          </p:sp>
          <p:sp>
            <p:nvSpPr>
              <p:cNvPr id="20" name="TextBox 20"/>
              <p:cNvSpPr txBox="1"/>
              <p:nvPr/>
            </p:nvSpPr>
            <p:spPr>
              <a:xfrm>
                <a:off x="0" y="-38100"/>
                <a:ext cx="5314834" cy="943024"/>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234391" y="227386"/>
              <a:ext cx="8158665" cy="956099"/>
            </a:xfrm>
            <a:prstGeom prst="rect">
              <a:avLst/>
            </a:prstGeom>
          </p:spPr>
          <p:txBody>
            <a:bodyPr lIns="0" tIns="0" rIns="0" bIns="0" rtlCol="0" anchor="t">
              <a:spAutoFit/>
            </a:bodyPr>
            <a:lstStyle/>
            <a:p>
              <a:pPr algn="ctr">
                <a:lnSpc>
                  <a:spcPts val="6019"/>
                </a:lnSpc>
              </a:pPr>
              <a:r>
                <a:rPr lang="en-US" sz="4299" b="1">
                  <a:solidFill>
                    <a:srgbClr val="FFFFFF"/>
                  </a:solidFill>
                  <a:latin typeface="Montserrat Bold"/>
                  <a:ea typeface="Montserrat Bold"/>
                  <a:cs typeface="Montserrat Bold"/>
                  <a:sym typeface="Montserrat Bold"/>
                </a:rPr>
                <a:t>Correct Answer</a:t>
              </a:r>
            </a:p>
          </p:txBody>
        </p:sp>
      </p:grpSp>
      <p:grpSp>
        <p:nvGrpSpPr>
          <p:cNvPr id="22" name="Group 22"/>
          <p:cNvGrpSpPr/>
          <p:nvPr/>
        </p:nvGrpSpPr>
        <p:grpSpPr>
          <a:xfrm>
            <a:off x="1454481" y="1853467"/>
            <a:ext cx="1029456" cy="102945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8C7"/>
            </a:solidFill>
          </p:spPr>
          <p:txBody>
            <a:bodyPr/>
            <a:lstStyle/>
            <a:p>
              <a:endParaRPr lang="en-US"/>
            </a:p>
          </p:txBody>
        </p:sp>
        <p:sp>
          <p:nvSpPr>
            <p:cNvPr id="24" name="TextBox 24"/>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299" b="1">
                  <a:solidFill>
                    <a:srgbClr val="FFFFFF"/>
                  </a:solidFill>
                  <a:latin typeface="Montserrat Bold"/>
                  <a:ea typeface="Montserrat Bold"/>
                  <a:cs typeface="Montserrat Bold"/>
                  <a:sym typeface="Montserrat Bold"/>
                </a:rPr>
                <a:t>2</a:t>
              </a:r>
            </a:p>
          </p:txBody>
        </p:sp>
      </p:grpSp>
      <p:grpSp>
        <p:nvGrpSpPr>
          <p:cNvPr id="25" name="Group 25"/>
          <p:cNvGrpSpPr/>
          <p:nvPr/>
        </p:nvGrpSpPr>
        <p:grpSpPr>
          <a:xfrm>
            <a:off x="3263608" y="3119681"/>
            <a:ext cx="3911735" cy="5796480"/>
            <a:chOff x="0" y="0"/>
            <a:chExt cx="606030" cy="898027"/>
          </a:xfrm>
        </p:grpSpPr>
        <p:sp>
          <p:nvSpPr>
            <p:cNvPr id="26" name="Freeform 26"/>
            <p:cNvSpPr/>
            <p:nvPr/>
          </p:nvSpPr>
          <p:spPr>
            <a:xfrm>
              <a:off x="0" y="0"/>
              <a:ext cx="606030" cy="898026"/>
            </a:xfrm>
            <a:custGeom>
              <a:avLst/>
              <a:gdLst/>
              <a:ahLst/>
              <a:cxnLst/>
              <a:rect l="l" t="t" r="r" b="b"/>
              <a:pathLst>
                <a:path w="606030" h="898026">
                  <a:moveTo>
                    <a:pt x="0" y="0"/>
                  </a:moveTo>
                  <a:lnTo>
                    <a:pt x="606030" y="0"/>
                  </a:lnTo>
                  <a:lnTo>
                    <a:pt x="606030" y="898026"/>
                  </a:lnTo>
                  <a:lnTo>
                    <a:pt x="0" y="898026"/>
                  </a:lnTo>
                  <a:close/>
                </a:path>
              </a:pathLst>
            </a:custGeom>
            <a:blipFill>
              <a:blip r:embed="rId4"/>
              <a:stretch>
                <a:fillRect/>
              </a:stretch>
            </a:blipFill>
          </p:spPr>
          <p:txBody>
            <a:bodyPr/>
            <a:lstStyle/>
            <a:p>
              <a:endParaRPr lang="en-US"/>
            </a:p>
          </p:txBody>
        </p:sp>
      </p:grpSp>
      <p:sp>
        <p:nvSpPr>
          <p:cNvPr id="27" name="TextBox 27"/>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36</a:t>
            </a:r>
          </a:p>
        </p:txBody>
      </p:sp>
      <p:sp>
        <p:nvSpPr>
          <p:cNvPr id="28" name="TextBox 28"/>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3</a:t>
            </a:r>
          </a:p>
        </p:txBody>
      </p:sp>
      <p:sp>
        <p:nvSpPr>
          <p:cNvPr id="29" name="TextBox 29"/>
          <p:cNvSpPr txBox="1"/>
          <p:nvPr/>
        </p:nvSpPr>
        <p:spPr>
          <a:xfrm>
            <a:off x="10100612" y="2715873"/>
            <a:ext cx="4986371" cy="554427"/>
          </a:xfrm>
          <a:prstGeom prst="rect">
            <a:avLst/>
          </a:prstGeom>
        </p:spPr>
        <p:txBody>
          <a:bodyPr lIns="0" tIns="0" rIns="0" bIns="0" rtlCol="0" anchor="t">
            <a:spAutoFit/>
          </a:bodyPr>
          <a:lstStyle/>
          <a:p>
            <a:pPr algn="ctr">
              <a:lnSpc>
                <a:spcPts val="4296"/>
              </a:lnSpc>
            </a:pPr>
            <a:r>
              <a:rPr lang="en-US" sz="3905" b="1">
                <a:solidFill>
                  <a:srgbClr val="00A1A5"/>
                </a:solidFill>
                <a:latin typeface="Montserrat Bold"/>
                <a:ea typeface="Montserrat Bold"/>
                <a:cs typeface="Montserrat Bold"/>
                <a:sym typeface="Montserrat Bold"/>
              </a:rPr>
              <a:t>Hunger Games</a:t>
            </a:r>
          </a:p>
        </p:txBody>
      </p:sp>
      <p:sp>
        <p:nvSpPr>
          <p:cNvPr id="30" name="TextBox 30"/>
          <p:cNvSpPr txBox="1"/>
          <p:nvPr/>
        </p:nvSpPr>
        <p:spPr>
          <a:xfrm>
            <a:off x="9520445" y="4258672"/>
            <a:ext cx="6146707" cy="3537550"/>
          </a:xfrm>
          <a:prstGeom prst="rect">
            <a:avLst/>
          </a:prstGeom>
        </p:spPr>
        <p:txBody>
          <a:bodyPr lIns="0" tIns="0" rIns="0" bIns="0" rtlCol="0" anchor="t">
            <a:spAutoFit/>
          </a:bodyPr>
          <a:lstStyle/>
          <a:p>
            <a:pPr marL="549949" lvl="1" indent="-274975" algn="l">
              <a:lnSpc>
                <a:spcPts val="2801"/>
              </a:lnSpc>
              <a:buFont typeface="Arial"/>
              <a:buChar char="•"/>
            </a:pPr>
            <a:r>
              <a:rPr lang="en-US" sz="2547" b="1">
                <a:solidFill>
                  <a:srgbClr val="000000"/>
                </a:solidFill>
                <a:latin typeface="Montserrat Bold"/>
                <a:ea typeface="Montserrat Bold"/>
                <a:cs typeface="Montserrat Bold"/>
                <a:sym typeface="Montserrat Bold"/>
              </a:rPr>
              <a:t>Katniss became a symbol of resistance and strength.</a:t>
            </a:r>
          </a:p>
          <a:p>
            <a:pPr algn="l">
              <a:lnSpc>
                <a:spcPts val="2801"/>
              </a:lnSpc>
            </a:pPr>
            <a:endParaRPr lang="en-US" sz="2547" b="1">
              <a:solidFill>
                <a:srgbClr val="000000"/>
              </a:solidFill>
              <a:latin typeface="Montserrat Bold"/>
              <a:ea typeface="Montserrat Bold"/>
              <a:cs typeface="Montserrat Bold"/>
              <a:sym typeface="Montserrat Bold"/>
            </a:endParaRPr>
          </a:p>
          <a:p>
            <a:pPr marL="549949" lvl="1" indent="-274975" algn="l">
              <a:lnSpc>
                <a:spcPts val="2801"/>
              </a:lnSpc>
              <a:buFont typeface="Arial"/>
              <a:buChar char="•"/>
            </a:pPr>
            <a:r>
              <a:rPr lang="en-US" sz="2547" b="1">
                <a:solidFill>
                  <a:srgbClr val="000000"/>
                </a:solidFill>
                <a:latin typeface="Montserrat Bold"/>
                <a:ea typeface="Montserrat Bold"/>
                <a:cs typeface="Montserrat Bold"/>
                <a:sym typeface="Montserrat Bold"/>
              </a:rPr>
              <a:t>Challenged the “male action hero” stereotype.</a:t>
            </a:r>
          </a:p>
          <a:p>
            <a:pPr algn="l">
              <a:lnSpc>
                <a:spcPts val="2801"/>
              </a:lnSpc>
            </a:pPr>
            <a:endParaRPr lang="en-US" sz="2547" b="1">
              <a:solidFill>
                <a:srgbClr val="000000"/>
              </a:solidFill>
              <a:latin typeface="Montserrat Bold"/>
              <a:ea typeface="Montserrat Bold"/>
              <a:cs typeface="Montserrat Bold"/>
              <a:sym typeface="Montserrat Bold"/>
            </a:endParaRPr>
          </a:p>
          <a:p>
            <a:pPr marL="549949" lvl="1" indent="-274975" algn="l">
              <a:lnSpc>
                <a:spcPts val="2801"/>
              </a:lnSpc>
              <a:buFont typeface="Arial"/>
              <a:buChar char="•"/>
            </a:pPr>
            <a:r>
              <a:rPr lang="en-US" sz="2547" b="1">
                <a:solidFill>
                  <a:srgbClr val="000000"/>
                </a:solidFill>
                <a:latin typeface="Montserrat Bold"/>
                <a:ea typeface="Montserrat Bold"/>
                <a:cs typeface="Montserrat Bold"/>
                <a:sym typeface="Montserrat Bold"/>
              </a:rPr>
              <a:t>Sparked discussions about female leadership in mainstream cinema.</a:t>
            </a:r>
          </a:p>
          <a:p>
            <a:pPr algn="ctr">
              <a:lnSpc>
                <a:spcPts val="2801"/>
              </a:lnSpc>
            </a:pPr>
            <a:endParaRPr lang="en-US" sz="2547" b="1">
              <a:solidFill>
                <a:srgbClr val="000000"/>
              </a:solidFill>
              <a:latin typeface="Montserrat Bold"/>
              <a:ea typeface="Montserrat Bold"/>
              <a:cs typeface="Montserrat Bold"/>
              <a:sym typeface="Montserrat Bo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54222" y="413478"/>
            <a:ext cx="17579555" cy="778185"/>
            <a:chOff x="0" y="0"/>
            <a:chExt cx="23439407" cy="1037580"/>
          </a:xfrm>
        </p:grpSpPr>
        <p:sp>
          <p:nvSpPr>
            <p:cNvPr id="3" name="Freeform 3"/>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4" name="Freeform 4"/>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a:off x="0" y="9334993"/>
            <a:ext cx="2748624" cy="562894"/>
            <a:chOff x="0" y="0"/>
            <a:chExt cx="1113833" cy="228103"/>
          </a:xfrm>
        </p:grpSpPr>
        <p:sp>
          <p:nvSpPr>
            <p:cNvPr id="6" name="Freeform 6"/>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7" name="TextBox 7"/>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15200" y="1397549"/>
            <a:ext cx="15857601" cy="7654866"/>
            <a:chOff x="0" y="0"/>
            <a:chExt cx="4396466" cy="2122286"/>
          </a:xfrm>
        </p:grpSpPr>
        <p:sp>
          <p:nvSpPr>
            <p:cNvPr id="9" name="Freeform 9"/>
            <p:cNvSpPr/>
            <p:nvPr/>
          </p:nvSpPr>
          <p:spPr>
            <a:xfrm>
              <a:off x="0" y="0"/>
              <a:ext cx="4396466" cy="2122286"/>
            </a:xfrm>
            <a:custGeom>
              <a:avLst/>
              <a:gdLst/>
              <a:ahLst/>
              <a:cxnLst/>
              <a:rect l="l" t="t" r="r" b="b"/>
              <a:pathLst>
                <a:path w="4396466" h="2122286">
                  <a:moveTo>
                    <a:pt x="12694" y="0"/>
                  </a:moveTo>
                  <a:lnTo>
                    <a:pt x="4383773" y="0"/>
                  </a:lnTo>
                  <a:cubicBezTo>
                    <a:pt x="4390783" y="0"/>
                    <a:pt x="4396466" y="5683"/>
                    <a:pt x="4396466" y="12694"/>
                  </a:cubicBezTo>
                  <a:lnTo>
                    <a:pt x="4396466" y="2109592"/>
                  </a:lnTo>
                  <a:cubicBezTo>
                    <a:pt x="4396466" y="2116603"/>
                    <a:pt x="4390783" y="2122286"/>
                    <a:pt x="4383773" y="2122286"/>
                  </a:cubicBezTo>
                  <a:lnTo>
                    <a:pt x="12694" y="2122286"/>
                  </a:lnTo>
                  <a:cubicBezTo>
                    <a:pt x="5683" y="2122286"/>
                    <a:pt x="0" y="2116603"/>
                    <a:pt x="0" y="2109592"/>
                  </a:cubicBezTo>
                  <a:lnTo>
                    <a:pt x="0" y="12694"/>
                  </a:lnTo>
                  <a:cubicBezTo>
                    <a:pt x="0" y="5683"/>
                    <a:pt x="5683" y="0"/>
                    <a:pt x="12694"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4396466" cy="2160386"/>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37</a:t>
            </a:r>
          </a:p>
        </p:txBody>
      </p:sp>
      <p:sp>
        <p:nvSpPr>
          <p:cNvPr id="12" name="TextBox 12"/>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3</a:t>
            </a:r>
          </a:p>
        </p:txBody>
      </p:sp>
      <p:grpSp>
        <p:nvGrpSpPr>
          <p:cNvPr id="13" name="Group 13"/>
          <p:cNvGrpSpPr/>
          <p:nvPr/>
        </p:nvGrpSpPr>
        <p:grpSpPr>
          <a:xfrm>
            <a:off x="5606015" y="2084586"/>
            <a:ext cx="7682420" cy="1122447"/>
            <a:chOff x="0" y="0"/>
            <a:chExt cx="10243226" cy="1496596"/>
          </a:xfrm>
        </p:grpSpPr>
        <p:grpSp>
          <p:nvGrpSpPr>
            <p:cNvPr id="14" name="Group 14"/>
            <p:cNvGrpSpPr/>
            <p:nvPr/>
          </p:nvGrpSpPr>
          <p:grpSpPr>
            <a:xfrm>
              <a:off x="0" y="0"/>
              <a:ext cx="10243226" cy="1496596"/>
              <a:chOff x="0" y="0"/>
              <a:chExt cx="6193616" cy="904924"/>
            </a:xfrm>
          </p:grpSpPr>
          <p:sp>
            <p:nvSpPr>
              <p:cNvPr id="15" name="Freeform 15"/>
              <p:cNvSpPr/>
              <p:nvPr/>
            </p:nvSpPr>
            <p:spPr>
              <a:xfrm>
                <a:off x="0" y="0"/>
                <a:ext cx="6193616" cy="904924"/>
              </a:xfrm>
              <a:custGeom>
                <a:avLst/>
                <a:gdLst/>
                <a:ahLst/>
                <a:cxnLst/>
                <a:rect l="l" t="t" r="r" b="b"/>
                <a:pathLst>
                  <a:path w="6193616" h="904924">
                    <a:moveTo>
                      <a:pt x="26201" y="0"/>
                    </a:moveTo>
                    <a:lnTo>
                      <a:pt x="6167414" y="0"/>
                    </a:lnTo>
                    <a:cubicBezTo>
                      <a:pt x="6174363" y="0"/>
                      <a:pt x="6181028" y="2760"/>
                      <a:pt x="6185941" y="7674"/>
                    </a:cubicBezTo>
                    <a:cubicBezTo>
                      <a:pt x="6190855" y="12588"/>
                      <a:pt x="6193616" y="19252"/>
                      <a:pt x="6193616" y="26201"/>
                    </a:cubicBezTo>
                    <a:lnTo>
                      <a:pt x="6193616" y="878722"/>
                    </a:lnTo>
                    <a:cubicBezTo>
                      <a:pt x="6193616" y="885671"/>
                      <a:pt x="6190855" y="892336"/>
                      <a:pt x="6185941" y="897249"/>
                    </a:cubicBezTo>
                    <a:cubicBezTo>
                      <a:pt x="6181028" y="902163"/>
                      <a:pt x="6174363" y="904924"/>
                      <a:pt x="6167414" y="904924"/>
                    </a:cubicBezTo>
                    <a:lnTo>
                      <a:pt x="26201" y="904924"/>
                    </a:lnTo>
                    <a:cubicBezTo>
                      <a:pt x="11731" y="904924"/>
                      <a:pt x="0" y="893193"/>
                      <a:pt x="0" y="878722"/>
                    </a:cubicBezTo>
                    <a:lnTo>
                      <a:pt x="0" y="26201"/>
                    </a:lnTo>
                    <a:cubicBezTo>
                      <a:pt x="0" y="19252"/>
                      <a:pt x="2760" y="12588"/>
                      <a:pt x="7674" y="7674"/>
                    </a:cubicBezTo>
                    <a:cubicBezTo>
                      <a:pt x="12588" y="2760"/>
                      <a:pt x="19252" y="0"/>
                      <a:pt x="26201" y="0"/>
                    </a:cubicBezTo>
                    <a:close/>
                  </a:path>
                </a:pathLst>
              </a:custGeom>
              <a:solidFill>
                <a:srgbClr val="333372"/>
              </a:solidFill>
              <a:ln w="38100" cap="rnd">
                <a:solidFill>
                  <a:srgbClr val="000000"/>
                </a:solidFill>
                <a:prstDash val="solid"/>
                <a:round/>
              </a:ln>
            </p:spPr>
            <p:txBody>
              <a:bodyPr/>
              <a:lstStyle/>
              <a:p>
                <a:endParaRPr lang="en-US"/>
              </a:p>
            </p:txBody>
          </p:sp>
          <p:sp>
            <p:nvSpPr>
              <p:cNvPr id="16" name="TextBox 16"/>
              <p:cNvSpPr txBox="1"/>
              <p:nvPr/>
            </p:nvSpPr>
            <p:spPr>
              <a:xfrm>
                <a:off x="0" y="-38100"/>
                <a:ext cx="6193616" cy="943024"/>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273146" y="227386"/>
              <a:ext cx="9507660" cy="956099"/>
            </a:xfrm>
            <a:prstGeom prst="rect">
              <a:avLst/>
            </a:prstGeom>
          </p:spPr>
          <p:txBody>
            <a:bodyPr lIns="0" tIns="0" rIns="0" bIns="0" rtlCol="0" anchor="t">
              <a:spAutoFit/>
            </a:bodyPr>
            <a:lstStyle/>
            <a:p>
              <a:pPr algn="ctr">
                <a:lnSpc>
                  <a:spcPts val="6019"/>
                </a:lnSpc>
              </a:pPr>
              <a:r>
                <a:rPr lang="en-US" sz="4299" b="1">
                  <a:solidFill>
                    <a:srgbClr val="FFFFFF"/>
                  </a:solidFill>
                  <a:latin typeface="Montserrat Bold"/>
                  <a:ea typeface="Montserrat Bold"/>
                  <a:cs typeface="Montserrat Bold"/>
                  <a:sym typeface="Montserrat Bold"/>
                </a:rPr>
                <a:t>Guess the film?</a:t>
              </a:r>
            </a:p>
          </p:txBody>
        </p:sp>
      </p:grpSp>
      <p:grpSp>
        <p:nvGrpSpPr>
          <p:cNvPr id="18" name="Group 18"/>
          <p:cNvGrpSpPr/>
          <p:nvPr/>
        </p:nvGrpSpPr>
        <p:grpSpPr>
          <a:xfrm>
            <a:off x="4929283" y="2131082"/>
            <a:ext cx="1029456" cy="102945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8C7"/>
            </a:solidFill>
          </p:spPr>
          <p:txBody>
            <a:bodyPr/>
            <a:lstStyle/>
            <a:p>
              <a:endParaRPr lang="en-US"/>
            </a:p>
          </p:txBody>
        </p:sp>
        <p:sp>
          <p:nvSpPr>
            <p:cNvPr id="20" name="TextBox 20"/>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299" b="1">
                  <a:solidFill>
                    <a:srgbClr val="FFFFFF"/>
                  </a:solidFill>
                  <a:latin typeface="Montserrat Bold"/>
                  <a:ea typeface="Montserrat Bold"/>
                  <a:cs typeface="Montserrat Bold"/>
                  <a:sym typeface="Montserrat Bold"/>
                </a:rPr>
                <a:t>3</a:t>
              </a:r>
            </a:p>
          </p:txBody>
        </p:sp>
      </p:grpSp>
      <p:pic>
        <p:nvPicPr>
          <p:cNvPr id="23" name="Picture 22" descr="A pink bow on a white background&#10;&#10;AI-generated content may be incorrect.">
            <a:extLst>
              <a:ext uri="{FF2B5EF4-FFF2-40B4-BE49-F238E27FC236}">
                <a16:creationId xmlns:a16="http://schemas.microsoft.com/office/drawing/2014/main" id="{0EE7E32A-C517-8C02-F1FF-F86605A9D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5072" y="3597639"/>
            <a:ext cx="13217855" cy="481366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54222" y="413478"/>
            <a:ext cx="17579555" cy="778185"/>
            <a:chOff x="0" y="0"/>
            <a:chExt cx="23439407" cy="1037580"/>
          </a:xfrm>
        </p:grpSpPr>
        <p:sp>
          <p:nvSpPr>
            <p:cNvPr id="3" name="Freeform 3"/>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4" name="Freeform 4"/>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a:off x="0" y="9334993"/>
            <a:ext cx="2748624" cy="562894"/>
            <a:chOff x="0" y="0"/>
            <a:chExt cx="1113833" cy="228103"/>
          </a:xfrm>
        </p:grpSpPr>
        <p:sp>
          <p:nvSpPr>
            <p:cNvPr id="6" name="Freeform 6"/>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7" name="TextBox 7"/>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15200" y="1397549"/>
            <a:ext cx="15857601" cy="7654866"/>
            <a:chOff x="0" y="0"/>
            <a:chExt cx="4396466" cy="2122286"/>
          </a:xfrm>
        </p:grpSpPr>
        <p:sp>
          <p:nvSpPr>
            <p:cNvPr id="9" name="Freeform 9"/>
            <p:cNvSpPr/>
            <p:nvPr/>
          </p:nvSpPr>
          <p:spPr>
            <a:xfrm>
              <a:off x="0" y="0"/>
              <a:ext cx="4396466" cy="2122286"/>
            </a:xfrm>
            <a:custGeom>
              <a:avLst/>
              <a:gdLst/>
              <a:ahLst/>
              <a:cxnLst/>
              <a:rect l="l" t="t" r="r" b="b"/>
              <a:pathLst>
                <a:path w="4396466" h="2122286">
                  <a:moveTo>
                    <a:pt x="12694" y="0"/>
                  </a:moveTo>
                  <a:lnTo>
                    <a:pt x="4383773" y="0"/>
                  </a:lnTo>
                  <a:cubicBezTo>
                    <a:pt x="4390783" y="0"/>
                    <a:pt x="4396466" y="5683"/>
                    <a:pt x="4396466" y="12694"/>
                  </a:cubicBezTo>
                  <a:lnTo>
                    <a:pt x="4396466" y="2109592"/>
                  </a:lnTo>
                  <a:cubicBezTo>
                    <a:pt x="4396466" y="2116603"/>
                    <a:pt x="4390783" y="2122286"/>
                    <a:pt x="4383773" y="2122286"/>
                  </a:cubicBezTo>
                  <a:lnTo>
                    <a:pt x="12694" y="2122286"/>
                  </a:lnTo>
                  <a:cubicBezTo>
                    <a:pt x="5683" y="2122286"/>
                    <a:pt x="0" y="2116603"/>
                    <a:pt x="0" y="2109592"/>
                  </a:cubicBezTo>
                  <a:lnTo>
                    <a:pt x="0" y="12694"/>
                  </a:lnTo>
                  <a:cubicBezTo>
                    <a:pt x="0" y="5683"/>
                    <a:pt x="5683" y="0"/>
                    <a:pt x="12694"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4396466" cy="2160386"/>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9297478" y="3759223"/>
            <a:ext cx="6592641" cy="4766791"/>
            <a:chOff x="0" y="0"/>
            <a:chExt cx="2258643" cy="1633106"/>
          </a:xfrm>
        </p:grpSpPr>
        <p:sp>
          <p:nvSpPr>
            <p:cNvPr id="12" name="Freeform 12"/>
            <p:cNvSpPr/>
            <p:nvPr/>
          </p:nvSpPr>
          <p:spPr>
            <a:xfrm>
              <a:off x="0" y="0"/>
              <a:ext cx="2258643" cy="1633106"/>
            </a:xfrm>
            <a:custGeom>
              <a:avLst/>
              <a:gdLst/>
              <a:ahLst/>
              <a:cxnLst/>
              <a:rect l="l" t="t" r="r" b="b"/>
              <a:pathLst>
                <a:path w="2258643" h="1633106">
                  <a:moveTo>
                    <a:pt x="50496" y="0"/>
                  </a:moveTo>
                  <a:lnTo>
                    <a:pt x="2208147" y="0"/>
                  </a:lnTo>
                  <a:cubicBezTo>
                    <a:pt x="2221539" y="0"/>
                    <a:pt x="2234383" y="5320"/>
                    <a:pt x="2243853" y="14790"/>
                  </a:cubicBezTo>
                  <a:cubicBezTo>
                    <a:pt x="2253323" y="24260"/>
                    <a:pt x="2258643" y="37104"/>
                    <a:pt x="2258643" y="50496"/>
                  </a:cubicBezTo>
                  <a:lnTo>
                    <a:pt x="2258643" y="1582610"/>
                  </a:lnTo>
                  <a:cubicBezTo>
                    <a:pt x="2258643" y="1596002"/>
                    <a:pt x="2253323" y="1608846"/>
                    <a:pt x="2243853" y="1618316"/>
                  </a:cubicBezTo>
                  <a:cubicBezTo>
                    <a:pt x="2234383" y="1627786"/>
                    <a:pt x="2221539" y="1633106"/>
                    <a:pt x="2208147" y="1633106"/>
                  </a:cubicBezTo>
                  <a:lnTo>
                    <a:pt x="50496" y="1633106"/>
                  </a:lnTo>
                  <a:cubicBezTo>
                    <a:pt x="37104" y="1633106"/>
                    <a:pt x="24260" y="1627786"/>
                    <a:pt x="14790" y="1618316"/>
                  </a:cubicBezTo>
                  <a:cubicBezTo>
                    <a:pt x="5320" y="1608846"/>
                    <a:pt x="0" y="1596002"/>
                    <a:pt x="0" y="1582610"/>
                  </a:cubicBezTo>
                  <a:lnTo>
                    <a:pt x="0" y="50496"/>
                  </a:lnTo>
                  <a:cubicBezTo>
                    <a:pt x="0" y="37104"/>
                    <a:pt x="5320" y="24260"/>
                    <a:pt x="14790" y="14790"/>
                  </a:cubicBezTo>
                  <a:cubicBezTo>
                    <a:pt x="24260" y="5320"/>
                    <a:pt x="37104" y="0"/>
                    <a:pt x="50496" y="0"/>
                  </a:cubicBezTo>
                  <a:close/>
                </a:path>
              </a:pathLst>
            </a:custGeom>
            <a:solidFill>
              <a:srgbClr val="FFFFFF"/>
            </a:solidFill>
            <a:ln w="38100" cap="rnd">
              <a:solidFill>
                <a:srgbClr val="000000"/>
              </a:solidFill>
              <a:prstDash val="solid"/>
              <a:round/>
            </a:ln>
          </p:spPr>
          <p:txBody>
            <a:bodyPr/>
            <a:lstStyle/>
            <a:p>
              <a:endParaRPr lang="en-US"/>
            </a:p>
          </p:txBody>
        </p:sp>
        <p:sp>
          <p:nvSpPr>
            <p:cNvPr id="13" name="TextBox 13"/>
            <p:cNvSpPr txBox="1"/>
            <p:nvPr/>
          </p:nvSpPr>
          <p:spPr>
            <a:xfrm>
              <a:off x="0" y="-38100"/>
              <a:ext cx="2258643" cy="1671206"/>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9144000" y="2368195"/>
            <a:ext cx="6899596" cy="1122447"/>
            <a:chOff x="0" y="0"/>
            <a:chExt cx="5562498" cy="904924"/>
          </a:xfrm>
        </p:grpSpPr>
        <p:sp>
          <p:nvSpPr>
            <p:cNvPr id="15" name="Freeform 15"/>
            <p:cNvSpPr/>
            <p:nvPr/>
          </p:nvSpPr>
          <p:spPr>
            <a:xfrm>
              <a:off x="0" y="0"/>
              <a:ext cx="5562498" cy="904924"/>
            </a:xfrm>
            <a:custGeom>
              <a:avLst/>
              <a:gdLst/>
              <a:ahLst/>
              <a:cxnLst/>
              <a:rect l="l" t="t" r="r" b="b"/>
              <a:pathLst>
                <a:path w="5562498" h="904924">
                  <a:moveTo>
                    <a:pt x="29174" y="0"/>
                  </a:moveTo>
                  <a:lnTo>
                    <a:pt x="5533324" y="0"/>
                  </a:lnTo>
                  <a:cubicBezTo>
                    <a:pt x="5541061" y="0"/>
                    <a:pt x="5548482" y="3074"/>
                    <a:pt x="5553953" y="8545"/>
                  </a:cubicBezTo>
                  <a:cubicBezTo>
                    <a:pt x="5559424" y="14016"/>
                    <a:pt x="5562498" y="21437"/>
                    <a:pt x="5562498" y="29174"/>
                  </a:cubicBezTo>
                  <a:lnTo>
                    <a:pt x="5562498" y="875749"/>
                  </a:lnTo>
                  <a:cubicBezTo>
                    <a:pt x="5562498" y="891862"/>
                    <a:pt x="5549436" y="904924"/>
                    <a:pt x="5533324" y="904924"/>
                  </a:cubicBezTo>
                  <a:lnTo>
                    <a:pt x="29174" y="904924"/>
                  </a:lnTo>
                  <a:cubicBezTo>
                    <a:pt x="13062" y="904924"/>
                    <a:pt x="0" y="891862"/>
                    <a:pt x="0" y="875749"/>
                  </a:cubicBezTo>
                  <a:lnTo>
                    <a:pt x="0" y="29174"/>
                  </a:lnTo>
                  <a:cubicBezTo>
                    <a:pt x="0" y="13062"/>
                    <a:pt x="13062" y="0"/>
                    <a:pt x="29174" y="0"/>
                  </a:cubicBezTo>
                  <a:close/>
                </a:path>
              </a:pathLst>
            </a:custGeom>
            <a:solidFill>
              <a:srgbClr val="FFFFFF"/>
            </a:solidFill>
            <a:ln w="38100" cap="rnd">
              <a:solidFill>
                <a:srgbClr val="000000"/>
              </a:solidFill>
              <a:prstDash val="solid"/>
              <a:round/>
            </a:ln>
          </p:spPr>
          <p:txBody>
            <a:bodyPr/>
            <a:lstStyle/>
            <a:p>
              <a:endParaRPr lang="en-US"/>
            </a:p>
          </p:txBody>
        </p:sp>
        <p:sp>
          <p:nvSpPr>
            <p:cNvPr id="16" name="TextBox 16"/>
            <p:cNvSpPr txBox="1"/>
            <p:nvPr/>
          </p:nvSpPr>
          <p:spPr>
            <a:xfrm>
              <a:off x="0" y="-38100"/>
              <a:ext cx="5562498" cy="943024"/>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2131212" y="1806971"/>
            <a:ext cx="6592399" cy="1122447"/>
            <a:chOff x="0" y="0"/>
            <a:chExt cx="8789866" cy="1496596"/>
          </a:xfrm>
        </p:grpSpPr>
        <p:grpSp>
          <p:nvGrpSpPr>
            <p:cNvPr id="18" name="Group 18"/>
            <p:cNvGrpSpPr/>
            <p:nvPr/>
          </p:nvGrpSpPr>
          <p:grpSpPr>
            <a:xfrm>
              <a:off x="0" y="0"/>
              <a:ext cx="8789866" cy="1496596"/>
              <a:chOff x="0" y="0"/>
              <a:chExt cx="5314834" cy="904924"/>
            </a:xfrm>
          </p:grpSpPr>
          <p:sp>
            <p:nvSpPr>
              <p:cNvPr id="19" name="Freeform 19"/>
              <p:cNvSpPr/>
              <p:nvPr/>
            </p:nvSpPr>
            <p:spPr>
              <a:xfrm>
                <a:off x="0" y="0"/>
                <a:ext cx="5314835" cy="904924"/>
              </a:xfrm>
              <a:custGeom>
                <a:avLst/>
                <a:gdLst/>
                <a:ahLst/>
                <a:cxnLst/>
                <a:rect l="l" t="t" r="r" b="b"/>
                <a:pathLst>
                  <a:path w="5314835" h="904924">
                    <a:moveTo>
                      <a:pt x="30534" y="0"/>
                    </a:moveTo>
                    <a:lnTo>
                      <a:pt x="5284301" y="0"/>
                    </a:lnTo>
                    <a:cubicBezTo>
                      <a:pt x="5301164" y="0"/>
                      <a:pt x="5314835" y="13670"/>
                      <a:pt x="5314835" y="30534"/>
                    </a:cubicBezTo>
                    <a:lnTo>
                      <a:pt x="5314835" y="874390"/>
                    </a:lnTo>
                    <a:cubicBezTo>
                      <a:pt x="5314835" y="891253"/>
                      <a:pt x="5301164" y="904924"/>
                      <a:pt x="5284301" y="904924"/>
                    </a:cubicBezTo>
                    <a:lnTo>
                      <a:pt x="30534" y="904924"/>
                    </a:lnTo>
                    <a:cubicBezTo>
                      <a:pt x="13670" y="904924"/>
                      <a:pt x="0" y="891253"/>
                      <a:pt x="0" y="874390"/>
                    </a:cubicBezTo>
                    <a:lnTo>
                      <a:pt x="0" y="30534"/>
                    </a:lnTo>
                    <a:cubicBezTo>
                      <a:pt x="0" y="13670"/>
                      <a:pt x="13670" y="0"/>
                      <a:pt x="30534" y="0"/>
                    </a:cubicBezTo>
                    <a:close/>
                  </a:path>
                </a:pathLst>
              </a:custGeom>
              <a:solidFill>
                <a:srgbClr val="333372"/>
              </a:solidFill>
              <a:ln w="38100" cap="rnd">
                <a:solidFill>
                  <a:srgbClr val="000000"/>
                </a:solidFill>
                <a:prstDash val="solid"/>
                <a:round/>
              </a:ln>
            </p:spPr>
            <p:txBody>
              <a:bodyPr/>
              <a:lstStyle/>
              <a:p>
                <a:endParaRPr lang="en-US"/>
              </a:p>
            </p:txBody>
          </p:sp>
          <p:sp>
            <p:nvSpPr>
              <p:cNvPr id="20" name="TextBox 20"/>
              <p:cNvSpPr txBox="1"/>
              <p:nvPr/>
            </p:nvSpPr>
            <p:spPr>
              <a:xfrm>
                <a:off x="0" y="-38100"/>
                <a:ext cx="5314834" cy="943024"/>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234391" y="227386"/>
              <a:ext cx="8158665" cy="956099"/>
            </a:xfrm>
            <a:prstGeom prst="rect">
              <a:avLst/>
            </a:prstGeom>
          </p:spPr>
          <p:txBody>
            <a:bodyPr lIns="0" tIns="0" rIns="0" bIns="0" rtlCol="0" anchor="t">
              <a:spAutoFit/>
            </a:bodyPr>
            <a:lstStyle/>
            <a:p>
              <a:pPr algn="ctr">
                <a:lnSpc>
                  <a:spcPts val="6019"/>
                </a:lnSpc>
              </a:pPr>
              <a:r>
                <a:rPr lang="en-US" sz="4299" b="1">
                  <a:solidFill>
                    <a:srgbClr val="FFFFFF"/>
                  </a:solidFill>
                  <a:latin typeface="Montserrat Bold"/>
                  <a:ea typeface="Montserrat Bold"/>
                  <a:cs typeface="Montserrat Bold"/>
                  <a:sym typeface="Montserrat Bold"/>
                </a:rPr>
                <a:t>Correct Answer</a:t>
              </a:r>
            </a:p>
          </p:txBody>
        </p:sp>
      </p:grpSp>
      <p:grpSp>
        <p:nvGrpSpPr>
          <p:cNvPr id="22" name="Group 22"/>
          <p:cNvGrpSpPr/>
          <p:nvPr/>
        </p:nvGrpSpPr>
        <p:grpSpPr>
          <a:xfrm>
            <a:off x="1454481" y="1853467"/>
            <a:ext cx="1029456" cy="102945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8C7"/>
            </a:solidFill>
          </p:spPr>
          <p:txBody>
            <a:bodyPr/>
            <a:lstStyle/>
            <a:p>
              <a:endParaRPr lang="en-US"/>
            </a:p>
          </p:txBody>
        </p:sp>
        <p:sp>
          <p:nvSpPr>
            <p:cNvPr id="24" name="TextBox 24"/>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299" b="1">
                  <a:solidFill>
                    <a:srgbClr val="FFFFFF"/>
                  </a:solidFill>
                  <a:latin typeface="Montserrat Bold"/>
                  <a:ea typeface="Montserrat Bold"/>
                  <a:cs typeface="Montserrat Bold"/>
                  <a:sym typeface="Montserrat Bold"/>
                </a:rPr>
                <a:t>3</a:t>
              </a:r>
            </a:p>
          </p:txBody>
        </p:sp>
      </p:grpSp>
      <p:grpSp>
        <p:nvGrpSpPr>
          <p:cNvPr id="25" name="Group 25"/>
          <p:cNvGrpSpPr/>
          <p:nvPr/>
        </p:nvGrpSpPr>
        <p:grpSpPr>
          <a:xfrm>
            <a:off x="3263608" y="3119681"/>
            <a:ext cx="3911735" cy="5796480"/>
            <a:chOff x="0" y="0"/>
            <a:chExt cx="606030" cy="898027"/>
          </a:xfrm>
        </p:grpSpPr>
        <p:sp>
          <p:nvSpPr>
            <p:cNvPr id="26" name="Freeform 26"/>
            <p:cNvSpPr/>
            <p:nvPr/>
          </p:nvSpPr>
          <p:spPr>
            <a:xfrm>
              <a:off x="0" y="0"/>
              <a:ext cx="606030" cy="898026"/>
            </a:xfrm>
            <a:custGeom>
              <a:avLst/>
              <a:gdLst/>
              <a:ahLst/>
              <a:cxnLst/>
              <a:rect l="l" t="t" r="r" b="b"/>
              <a:pathLst>
                <a:path w="606030" h="898026">
                  <a:moveTo>
                    <a:pt x="0" y="0"/>
                  </a:moveTo>
                  <a:lnTo>
                    <a:pt x="606030" y="0"/>
                  </a:lnTo>
                  <a:lnTo>
                    <a:pt x="606030" y="898026"/>
                  </a:lnTo>
                  <a:lnTo>
                    <a:pt x="0" y="898026"/>
                  </a:lnTo>
                  <a:close/>
                </a:path>
              </a:pathLst>
            </a:custGeom>
            <a:blipFill>
              <a:blip r:embed="rId4"/>
              <a:stretch>
                <a:fillRect t="-613" b="-613"/>
              </a:stretch>
            </a:blipFill>
          </p:spPr>
          <p:txBody>
            <a:bodyPr/>
            <a:lstStyle/>
            <a:p>
              <a:endParaRPr lang="en-US"/>
            </a:p>
          </p:txBody>
        </p:sp>
      </p:grpSp>
      <p:sp>
        <p:nvSpPr>
          <p:cNvPr id="27" name="TextBox 27"/>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38</a:t>
            </a:r>
          </a:p>
        </p:txBody>
      </p:sp>
      <p:sp>
        <p:nvSpPr>
          <p:cNvPr id="28" name="TextBox 28"/>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3</a:t>
            </a:r>
          </a:p>
        </p:txBody>
      </p:sp>
      <p:sp>
        <p:nvSpPr>
          <p:cNvPr id="29" name="TextBox 29"/>
          <p:cNvSpPr txBox="1"/>
          <p:nvPr/>
        </p:nvSpPr>
        <p:spPr>
          <a:xfrm>
            <a:off x="10100612" y="2715873"/>
            <a:ext cx="4986371" cy="554427"/>
          </a:xfrm>
          <a:prstGeom prst="rect">
            <a:avLst/>
          </a:prstGeom>
        </p:spPr>
        <p:txBody>
          <a:bodyPr lIns="0" tIns="0" rIns="0" bIns="0" rtlCol="0" anchor="t">
            <a:spAutoFit/>
          </a:bodyPr>
          <a:lstStyle/>
          <a:p>
            <a:pPr algn="ctr">
              <a:lnSpc>
                <a:spcPts val="4296"/>
              </a:lnSpc>
            </a:pPr>
            <a:r>
              <a:rPr lang="en-US" sz="3905" b="1">
                <a:solidFill>
                  <a:srgbClr val="00A1A5"/>
                </a:solidFill>
                <a:latin typeface="Montserrat Bold"/>
                <a:ea typeface="Montserrat Bold"/>
                <a:cs typeface="Montserrat Bold"/>
                <a:sym typeface="Montserrat Bold"/>
              </a:rPr>
              <a:t>Legally Blonde</a:t>
            </a:r>
          </a:p>
        </p:txBody>
      </p:sp>
      <p:sp>
        <p:nvSpPr>
          <p:cNvPr id="30" name="TextBox 30"/>
          <p:cNvSpPr txBox="1"/>
          <p:nvPr/>
        </p:nvSpPr>
        <p:spPr>
          <a:xfrm>
            <a:off x="9520445" y="4611097"/>
            <a:ext cx="6146707" cy="2832700"/>
          </a:xfrm>
          <a:prstGeom prst="rect">
            <a:avLst/>
          </a:prstGeom>
        </p:spPr>
        <p:txBody>
          <a:bodyPr lIns="0" tIns="0" rIns="0" bIns="0" rtlCol="0" anchor="t">
            <a:spAutoFit/>
          </a:bodyPr>
          <a:lstStyle/>
          <a:p>
            <a:pPr marL="549949" lvl="1" indent="-274975" algn="l">
              <a:lnSpc>
                <a:spcPts val="2801"/>
              </a:lnSpc>
              <a:buFont typeface="Arial"/>
              <a:buChar char="•"/>
            </a:pPr>
            <a:r>
              <a:rPr lang="en-US" sz="2547" b="1">
                <a:solidFill>
                  <a:srgbClr val="000000"/>
                </a:solidFill>
                <a:latin typeface="Montserrat Bold"/>
                <a:ea typeface="Montserrat Bold"/>
                <a:cs typeface="Montserrat Bold"/>
                <a:sym typeface="Montserrat Bold"/>
              </a:rPr>
              <a:t>Shattering stereotypes and proving that femininity and high-level intelligence aren't mutually exclusive.</a:t>
            </a:r>
          </a:p>
          <a:p>
            <a:pPr algn="l">
              <a:lnSpc>
                <a:spcPts val="2801"/>
              </a:lnSpc>
            </a:pPr>
            <a:endParaRPr lang="en-US" sz="2547" b="1">
              <a:solidFill>
                <a:srgbClr val="000000"/>
              </a:solidFill>
              <a:latin typeface="Montserrat Bold"/>
              <a:ea typeface="Montserrat Bold"/>
              <a:cs typeface="Montserrat Bold"/>
              <a:sym typeface="Montserrat Bold"/>
            </a:endParaRPr>
          </a:p>
          <a:p>
            <a:pPr marL="549949" lvl="1" indent="-274975" algn="l">
              <a:lnSpc>
                <a:spcPts val="2801"/>
              </a:lnSpc>
              <a:buFont typeface="Arial"/>
              <a:buChar char="•"/>
            </a:pPr>
            <a:r>
              <a:rPr lang="en-US" sz="2547" b="1">
                <a:solidFill>
                  <a:srgbClr val="000000"/>
                </a:solidFill>
                <a:latin typeface="Montserrat Bold"/>
                <a:ea typeface="Montserrat Bold"/>
                <a:cs typeface="Montserrat Bold"/>
                <a:sym typeface="Montserrat Bold"/>
              </a:rPr>
              <a:t>Promotes ambition, resilience, and breaking assumptions.</a:t>
            </a:r>
          </a:p>
          <a:p>
            <a:pPr algn="ctr">
              <a:lnSpc>
                <a:spcPts val="2801"/>
              </a:lnSpc>
            </a:pPr>
            <a:endParaRPr lang="en-US" sz="2547" b="1">
              <a:solidFill>
                <a:srgbClr val="000000"/>
              </a:solidFill>
              <a:latin typeface="Montserrat Bold"/>
              <a:ea typeface="Montserrat Bold"/>
              <a:cs typeface="Montserrat Bold"/>
              <a:sym typeface="Montserrat Bo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54222" y="413478"/>
            <a:ext cx="17579555" cy="778185"/>
            <a:chOff x="0" y="0"/>
            <a:chExt cx="23439407" cy="1037580"/>
          </a:xfrm>
        </p:grpSpPr>
        <p:sp>
          <p:nvSpPr>
            <p:cNvPr id="3" name="Freeform 3"/>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4" name="Freeform 4"/>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a:off x="0" y="9334993"/>
            <a:ext cx="2748624" cy="562894"/>
            <a:chOff x="0" y="0"/>
            <a:chExt cx="1113833" cy="228103"/>
          </a:xfrm>
        </p:grpSpPr>
        <p:sp>
          <p:nvSpPr>
            <p:cNvPr id="6" name="Freeform 6"/>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7" name="TextBox 7"/>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15200" y="1397549"/>
            <a:ext cx="15857601" cy="7654866"/>
            <a:chOff x="0" y="0"/>
            <a:chExt cx="4396466" cy="2122286"/>
          </a:xfrm>
        </p:grpSpPr>
        <p:sp>
          <p:nvSpPr>
            <p:cNvPr id="9" name="Freeform 9"/>
            <p:cNvSpPr/>
            <p:nvPr/>
          </p:nvSpPr>
          <p:spPr>
            <a:xfrm>
              <a:off x="0" y="0"/>
              <a:ext cx="4396466" cy="2122286"/>
            </a:xfrm>
            <a:custGeom>
              <a:avLst/>
              <a:gdLst/>
              <a:ahLst/>
              <a:cxnLst/>
              <a:rect l="l" t="t" r="r" b="b"/>
              <a:pathLst>
                <a:path w="4396466" h="2122286">
                  <a:moveTo>
                    <a:pt x="12694" y="0"/>
                  </a:moveTo>
                  <a:lnTo>
                    <a:pt x="4383773" y="0"/>
                  </a:lnTo>
                  <a:cubicBezTo>
                    <a:pt x="4390783" y="0"/>
                    <a:pt x="4396466" y="5683"/>
                    <a:pt x="4396466" y="12694"/>
                  </a:cubicBezTo>
                  <a:lnTo>
                    <a:pt x="4396466" y="2109592"/>
                  </a:lnTo>
                  <a:cubicBezTo>
                    <a:pt x="4396466" y="2116603"/>
                    <a:pt x="4390783" y="2122286"/>
                    <a:pt x="4383773" y="2122286"/>
                  </a:cubicBezTo>
                  <a:lnTo>
                    <a:pt x="12694" y="2122286"/>
                  </a:lnTo>
                  <a:cubicBezTo>
                    <a:pt x="5683" y="2122286"/>
                    <a:pt x="0" y="2116603"/>
                    <a:pt x="0" y="2109592"/>
                  </a:cubicBezTo>
                  <a:lnTo>
                    <a:pt x="0" y="12694"/>
                  </a:lnTo>
                  <a:cubicBezTo>
                    <a:pt x="0" y="5683"/>
                    <a:pt x="5683" y="0"/>
                    <a:pt x="12694"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4396466" cy="2160386"/>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39</a:t>
            </a:r>
          </a:p>
        </p:txBody>
      </p:sp>
      <p:sp>
        <p:nvSpPr>
          <p:cNvPr id="12" name="TextBox 12"/>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3</a:t>
            </a:r>
          </a:p>
        </p:txBody>
      </p:sp>
      <p:grpSp>
        <p:nvGrpSpPr>
          <p:cNvPr id="13" name="Group 13"/>
          <p:cNvGrpSpPr/>
          <p:nvPr/>
        </p:nvGrpSpPr>
        <p:grpSpPr>
          <a:xfrm>
            <a:off x="5606015" y="2084586"/>
            <a:ext cx="7682420" cy="1122447"/>
            <a:chOff x="0" y="0"/>
            <a:chExt cx="10243226" cy="1496596"/>
          </a:xfrm>
        </p:grpSpPr>
        <p:grpSp>
          <p:nvGrpSpPr>
            <p:cNvPr id="14" name="Group 14"/>
            <p:cNvGrpSpPr/>
            <p:nvPr/>
          </p:nvGrpSpPr>
          <p:grpSpPr>
            <a:xfrm>
              <a:off x="0" y="0"/>
              <a:ext cx="10243226" cy="1496596"/>
              <a:chOff x="0" y="0"/>
              <a:chExt cx="6193616" cy="904924"/>
            </a:xfrm>
          </p:grpSpPr>
          <p:sp>
            <p:nvSpPr>
              <p:cNvPr id="15" name="Freeform 15"/>
              <p:cNvSpPr/>
              <p:nvPr/>
            </p:nvSpPr>
            <p:spPr>
              <a:xfrm>
                <a:off x="0" y="0"/>
                <a:ext cx="6193616" cy="904924"/>
              </a:xfrm>
              <a:custGeom>
                <a:avLst/>
                <a:gdLst/>
                <a:ahLst/>
                <a:cxnLst/>
                <a:rect l="l" t="t" r="r" b="b"/>
                <a:pathLst>
                  <a:path w="6193616" h="904924">
                    <a:moveTo>
                      <a:pt x="26201" y="0"/>
                    </a:moveTo>
                    <a:lnTo>
                      <a:pt x="6167414" y="0"/>
                    </a:lnTo>
                    <a:cubicBezTo>
                      <a:pt x="6174363" y="0"/>
                      <a:pt x="6181028" y="2760"/>
                      <a:pt x="6185941" y="7674"/>
                    </a:cubicBezTo>
                    <a:cubicBezTo>
                      <a:pt x="6190855" y="12588"/>
                      <a:pt x="6193616" y="19252"/>
                      <a:pt x="6193616" y="26201"/>
                    </a:cubicBezTo>
                    <a:lnTo>
                      <a:pt x="6193616" y="878722"/>
                    </a:lnTo>
                    <a:cubicBezTo>
                      <a:pt x="6193616" y="885671"/>
                      <a:pt x="6190855" y="892336"/>
                      <a:pt x="6185941" y="897249"/>
                    </a:cubicBezTo>
                    <a:cubicBezTo>
                      <a:pt x="6181028" y="902163"/>
                      <a:pt x="6174363" y="904924"/>
                      <a:pt x="6167414" y="904924"/>
                    </a:cubicBezTo>
                    <a:lnTo>
                      <a:pt x="26201" y="904924"/>
                    </a:lnTo>
                    <a:cubicBezTo>
                      <a:pt x="11731" y="904924"/>
                      <a:pt x="0" y="893193"/>
                      <a:pt x="0" y="878722"/>
                    </a:cubicBezTo>
                    <a:lnTo>
                      <a:pt x="0" y="26201"/>
                    </a:lnTo>
                    <a:cubicBezTo>
                      <a:pt x="0" y="19252"/>
                      <a:pt x="2760" y="12588"/>
                      <a:pt x="7674" y="7674"/>
                    </a:cubicBezTo>
                    <a:cubicBezTo>
                      <a:pt x="12588" y="2760"/>
                      <a:pt x="19252" y="0"/>
                      <a:pt x="26201" y="0"/>
                    </a:cubicBezTo>
                    <a:close/>
                  </a:path>
                </a:pathLst>
              </a:custGeom>
              <a:solidFill>
                <a:srgbClr val="333372"/>
              </a:solidFill>
              <a:ln w="38100" cap="rnd">
                <a:solidFill>
                  <a:srgbClr val="000000"/>
                </a:solidFill>
                <a:prstDash val="solid"/>
                <a:round/>
              </a:ln>
            </p:spPr>
            <p:txBody>
              <a:bodyPr/>
              <a:lstStyle/>
              <a:p>
                <a:endParaRPr lang="en-US"/>
              </a:p>
            </p:txBody>
          </p:sp>
          <p:sp>
            <p:nvSpPr>
              <p:cNvPr id="16" name="TextBox 16"/>
              <p:cNvSpPr txBox="1"/>
              <p:nvPr/>
            </p:nvSpPr>
            <p:spPr>
              <a:xfrm>
                <a:off x="0" y="-38100"/>
                <a:ext cx="6193616" cy="943024"/>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273146" y="227386"/>
              <a:ext cx="9507660" cy="956099"/>
            </a:xfrm>
            <a:prstGeom prst="rect">
              <a:avLst/>
            </a:prstGeom>
          </p:spPr>
          <p:txBody>
            <a:bodyPr lIns="0" tIns="0" rIns="0" bIns="0" rtlCol="0" anchor="t">
              <a:spAutoFit/>
            </a:bodyPr>
            <a:lstStyle/>
            <a:p>
              <a:pPr algn="ctr">
                <a:lnSpc>
                  <a:spcPts val="6019"/>
                </a:lnSpc>
              </a:pPr>
              <a:r>
                <a:rPr lang="en-US" sz="4299" b="1">
                  <a:solidFill>
                    <a:srgbClr val="FFFFFF"/>
                  </a:solidFill>
                  <a:latin typeface="Montserrat Bold"/>
                  <a:ea typeface="Montserrat Bold"/>
                  <a:cs typeface="Montserrat Bold"/>
                  <a:sym typeface="Montserrat Bold"/>
                </a:rPr>
                <a:t>Guess the film?</a:t>
              </a:r>
            </a:p>
          </p:txBody>
        </p:sp>
      </p:grpSp>
      <p:grpSp>
        <p:nvGrpSpPr>
          <p:cNvPr id="18" name="Group 18"/>
          <p:cNvGrpSpPr/>
          <p:nvPr/>
        </p:nvGrpSpPr>
        <p:grpSpPr>
          <a:xfrm>
            <a:off x="4929283" y="2131082"/>
            <a:ext cx="1029456" cy="102945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8C7"/>
            </a:solidFill>
          </p:spPr>
          <p:txBody>
            <a:bodyPr/>
            <a:lstStyle/>
            <a:p>
              <a:endParaRPr lang="en-US"/>
            </a:p>
          </p:txBody>
        </p:sp>
        <p:sp>
          <p:nvSpPr>
            <p:cNvPr id="20" name="TextBox 20"/>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299" b="1">
                  <a:solidFill>
                    <a:srgbClr val="FFFFFF"/>
                  </a:solidFill>
                  <a:latin typeface="Montserrat Bold"/>
                  <a:ea typeface="Montserrat Bold"/>
                  <a:cs typeface="Montserrat Bold"/>
                  <a:sym typeface="Montserrat Bold"/>
                </a:rPr>
                <a:t>4</a:t>
              </a:r>
            </a:p>
          </p:txBody>
        </p:sp>
      </p:grpSp>
      <p:pic>
        <p:nvPicPr>
          <p:cNvPr id="23" name="Picture 22" descr="A group of bubbles on a white background&#10;&#10;AI-generated content may be incorrect.">
            <a:extLst>
              <a:ext uri="{FF2B5EF4-FFF2-40B4-BE49-F238E27FC236}">
                <a16:creationId xmlns:a16="http://schemas.microsoft.com/office/drawing/2014/main" id="{20F1073A-C350-AC66-384F-78045928A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6998" y="3741656"/>
            <a:ext cx="12354003" cy="438302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rgbClr val="224AA8">
                <a:alpha val="100000"/>
              </a:srgbClr>
            </a:gs>
            <a:gs pos="100000">
              <a:srgbClr val="B56FD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54222" y="413478"/>
            <a:ext cx="17579555" cy="778185"/>
            <a:chOff x="0" y="0"/>
            <a:chExt cx="23439407" cy="1037580"/>
          </a:xfrm>
        </p:grpSpPr>
        <p:sp>
          <p:nvSpPr>
            <p:cNvPr id="3" name="Freeform 3"/>
            <p:cNvSpPr/>
            <p:nvPr/>
          </p:nvSpPr>
          <p:spPr>
            <a:xfrm>
              <a:off x="20419085" y="0"/>
              <a:ext cx="3020322" cy="811151"/>
            </a:xfrm>
            <a:custGeom>
              <a:avLst/>
              <a:gdLst/>
              <a:ahLst/>
              <a:cxnLst/>
              <a:rect l="l" t="t" r="r" b="b"/>
              <a:pathLst>
                <a:path w="3020322" h="811151">
                  <a:moveTo>
                    <a:pt x="0" y="0"/>
                  </a:moveTo>
                  <a:lnTo>
                    <a:pt x="3020322" y="0"/>
                  </a:lnTo>
                  <a:lnTo>
                    <a:pt x="3020322" y="811151"/>
                  </a:lnTo>
                  <a:lnTo>
                    <a:pt x="0" y="811151"/>
                  </a:lnTo>
                  <a:lnTo>
                    <a:pt x="0" y="0"/>
                  </a:lnTo>
                  <a:close/>
                </a:path>
              </a:pathLst>
            </a:custGeom>
            <a:blipFill>
              <a:blip r:embed="rId2"/>
              <a:stretch>
                <a:fillRect/>
              </a:stretch>
            </a:blipFill>
          </p:spPr>
          <p:txBody>
            <a:bodyPr/>
            <a:lstStyle/>
            <a:p>
              <a:endParaRPr lang="en-US"/>
            </a:p>
          </p:txBody>
        </p:sp>
        <p:sp>
          <p:nvSpPr>
            <p:cNvPr id="4" name="Freeform 4"/>
            <p:cNvSpPr/>
            <p:nvPr/>
          </p:nvSpPr>
          <p:spPr>
            <a:xfrm>
              <a:off x="0" y="20906"/>
              <a:ext cx="6524112" cy="1016674"/>
            </a:xfrm>
            <a:custGeom>
              <a:avLst/>
              <a:gdLst/>
              <a:ahLst/>
              <a:cxnLst/>
              <a:rect l="l" t="t" r="r" b="b"/>
              <a:pathLst>
                <a:path w="6524112" h="1016674">
                  <a:moveTo>
                    <a:pt x="0" y="0"/>
                  </a:moveTo>
                  <a:lnTo>
                    <a:pt x="6524112" y="0"/>
                  </a:lnTo>
                  <a:lnTo>
                    <a:pt x="6524112" y="1016674"/>
                  </a:lnTo>
                  <a:lnTo>
                    <a:pt x="0" y="1016674"/>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a:off x="0" y="9334993"/>
            <a:ext cx="2748624" cy="562894"/>
            <a:chOff x="0" y="0"/>
            <a:chExt cx="1113833" cy="228103"/>
          </a:xfrm>
        </p:grpSpPr>
        <p:sp>
          <p:nvSpPr>
            <p:cNvPr id="6" name="Freeform 6"/>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59B8C7"/>
            </a:solidFill>
          </p:spPr>
          <p:txBody>
            <a:bodyPr/>
            <a:lstStyle/>
            <a:p>
              <a:endParaRPr lang="en-US"/>
            </a:p>
          </p:txBody>
        </p:sp>
        <p:sp>
          <p:nvSpPr>
            <p:cNvPr id="7" name="TextBox 7"/>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15200" y="1397549"/>
            <a:ext cx="15857601" cy="7654866"/>
            <a:chOff x="0" y="0"/>
            <a:chExt cx="4396466" cy="2122286"/>
          </a:xfrm>
        </p:grpSpPr>
        <p:sp>
          <p:nvSpPr>
            <p:cNvPr id="9" name="Freeform 9"/>
            <p:cNvSpPr/>
            <p:nvPr/>
          </p:nvSpPr>
          <p:spPr>
            <a:xfrm>
              <a:off x="0" y="0"/>
              <a:ext cx="4396466" cy="2122286"/>
            </a:xfrm>
            <a:custGeom>
              <a:avLst/>
              <a:gdLst/>
              <a:ahLst/>
              <a:cxnLst/>
              <a:rect l="l" t="t" r="r" b="b"/>
              <a:pathLst>
                <a:path w="4396466" h="2122286">
                  <a:moveTo>
                    <a:pt x="12694" y="0"/>
                  </a:moveTo>
                  <a:lnTo>
                    <a:pt x="4383773" y="0"/>
                  </a:lnTo>
                  <a:cubicBezTo>
                    <a:pt x="4390783" y="0"/>
                    <a:pt x="4396466" y="5683"/>
                    <a:pt x="4396466" y="12694"/>
                  </a:cubicBezTo>
                  <a:lnTo>
                    <a:pt x="4396466" y="2109592"/>
                  </a:lnTo>
                  <a:cubicBezTo>
                    <a:pt x="4396466" y="2116603"/>
                    <a:pt x="4390783" y="2122286"/>
                    <a:pt x="4383773" y="2122286"/>
                  </a:cubicBezTo>
                  <a:lnTo>
                    <a:pt x="12694" y="2122286"/>
                  </a:lnTo>
                  <a:cubicBezTo>
                    <a:pt x="5683" y="2122286"/>
                    <a:pt x="0" y="2116603"/>
                    <a:pt x="0" y="2109592"/>
                  </a:cubicBezTo>
                  <a:lnTo>
                    <a:pt x="0" y="12694"/>
                  </a:lnTo>
                  <a:cubicBezTo>
                    <a:pt x="0" y="5683"/>
                    <a:pt x="5683" y="0"/>
                    <a:pt x="12694"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4396466" cy="2160386"/>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9297478" y="3759223"/>
            <a:ext cx="6592641" cy="4766791"/>
            <a:chOff x="0" y="0"/>
            <a:chExt cx="2258643" cy="1633106"/>
          </a:xfrm>
        </p:grpSpPr>
        <p:sp>
          <p:nvSpPr>
            <p:cNvPr id="12" name="Freeform 12"/>
            <p:cNvSpPr/>
            <p:nvPr/>
          </p:nvSpPr>
          <p:spPr>
            <a:xfrm>
              <a:off x="0" y="0"/>
              <a:ext cx="2258643" cy="1633106"/>
            </a:xfrm>
            <a:custGeom>
              <a:avLst/>
              <a:gdLst/>
              <a:ahLst/>
              <a:cxnLst/>
              <a:rect l="l" t="t" r="r" b="b"/>
              <a:pathLst>
                <a:path w="2258643" h="1633106">
                  <a:moveTo>
                    <a:pt x="50496" y="0"/>
                  </a:moveTo>
                  <a:lnTo>
                    <a:pt x="2208147" y="0"/>
                  </a:lnTo>
                  <a:cubicBezTo>
                    <a:pt x="2221539" y="0"/>
                    <a:pt x="2234383" y="5320"/>
                    <a:pt x="2243853" y="14790"/>
                  </a:cubicBezTo>
                  <a:cubicBezTo>
                    <a:pt x="2253323" y="24260"/>
                    <a:pt x="2258643" y="37104"/>
                    <a:pt x="2258643" y="50496"/>
                  </a:cubicBezTo>
                  <a:lnTo>
                    <a:pt x="2258643" y="1582610"/>
                  </a:lnTo>
                  <a:cubicBezTo>
                    <a:pt x="2258643" y="1596002"/>
                    <a:pt x="2253323" y="1608846"/>
                    <a:pt x="2243853" y="1618316"/>
                  </a:cubicBezTo>
                  <a:cubicBezTo>
                    <a:pt x="2234383" y="1627786"/>
                    <a:pt x="2221539" y="1633106"/>
                    <a:pt x="2208147" y="1633106"/>
                  </a:cubicBezTo>
                  <a:lnTo>
                    <a:pt x="50496" y="1633106"/>
                  </a:lnTo>
                  <a:cubicBezTo>
                    <a:pt x="37104" y="1633106"/>
                    <a:pt x="24260" y="1627786"/>
                    <a:pt x="14790" y="1618316"/>
                  </a:cubicBezTo>
                  <a:cubicBezTo>
                    <a:pt x="5320" y="1608846"/>
                    <a:pt x="0" y="1596002"/>
                    <a:pt x="0" y="1582610"/>
                  </a:cubicBezTo>
                  <a:lnTo>
                    <a:pt x="0" y="50496"/>
                  </a:lnTo>
                  <a:cubicBezTo>
                    <a:pt x="0" y="37104"/>
                    <a:pt x="5320" y="24260"/>
                    <a:pt x="14790" y="14790"/>
                  </a:cubicBezTo>
                  <a:cubicBezTo>
                    <a:pt x="24260" y="5320"/>
                    <a:pt x="37104" y="0"/>
                    <a:pt x="50496" y="0"/>
                  </a:cubicBezTo>
                  <a:close/>
                </a:path>
              </a:pathLst>
            </a:custGeom>
            <a:solidFill>
              <a:srgbClr val="FFFFFF"/>
            </a:solidFill>
            <a:ln w="38100" cap="rnd">
              <a:solidFill>
                <a:srgbClr val="000000"/>
              </a:solidFill>
              <a:prstDash val="solid"/>
              <a:round/>
            </a:ln>
          </p:spPr>
          <p:txBody>
            <a:bodyPr/>
            <a:lstStyle/>
            <a:p>
              <a:endParaRPr lang="en-US"/>
            </a:p>
          </p:txBody>
        </p:sp>
        <p:sp>
          <p:nvSpPr>
            <p:cNvPr id="13" name="TextBox 13"/>
            <p:cNvSpPr txBox="1"/>
            <p:nvPr/>
          </p:nvSpPr>
          <p:spPr>
            <a:xfrm>
              <a:off x="0" y="-38100"/>
              <a:ext cx="2258643" cy="1671206"/>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9144000" y="2368195"/>
            <a:ext cx="6899596" cy="1122447"/>
            <a:chOff x="0" y="0"/>
            <a:chExt cx="5562498" cy="904924"/>
          </a:xfrm>
        </p:grpSpPr>
        <p:sp>
          <p:nvSpPr>
            <p:cNvPr id="15" name="Freeform 15"/>
            <p:cNvSpPr/>
            <p:nvPr/>
          </p:nvSpPr>
          <p:spPr>
            <a:xfrm>
              <a:off x="0" y="0"/>
              <a:ext cx="5562498" cy="904924"/>
            </a:xfrm>
            <a:custGeom>
              <a:avLst/>
              <a:gdLst/>
              <a:ahLst/>
              <a:cxnLst/>
              <a:rect l="l" t="t" r="r" b="b"/>
              <a:pathLst>
                <a:path w="5562498" h="904924">
                  <a:moveTo>
                    <a:pt x="29174" y="0"/>
                  </a:moveTo>
                  <a:lnTo>
                    <a:pt x="5533324" y="0"/>
                  </a:lnTo>
                  <a:cubicBezTo>
                    <a:pt x="5541061" y="0"/>
                    <a:pt x="5548482" y="3074"/>
                    <a:pt x="5553953" y="8545"/>
                  </a:cubicBezTo>
                  <a:cubicBezTo>
                    <a:pt x="5559424" y="14016"/>
                    <a:pt x="5562498" y="21437"/>
                    <a:pt x="5562498" y="29174"/>
                  </a:cubicBezTo>
                  <a:lnTo>
                    <a:pt x="5562498" y="875749"/>
                  </a:lnTo>
                  <a:cubicBezTo>
                    <a:pt x="5562498" y="891862"/>
                    <a:pt x="5549436" y="904924"/>
                    <a:pt x="5533324" y="904924"/>
                  </a:cubicBezTo>
                  <a:lnTo>
                    <a:pt x="29174" y="904924"/>
                  </a:lnTo>
                  <a:cubicBezTo>
                    <a:pt x="13062" y="904924"/>
                    <a:pt x="0" y="891862"/>
                    <a:pt x="0" y="875749"/>
                  </a:cubicBezTo>
                  <a:lnTo>
                    <a:pt x="0" y="29174"/>
                  </a:lnTo>
                  <a:cubicBezTo>
                    <a:pt x="0" y="13062"/>
                    <a:pt x="13062" y="0"/>
                    <a:pt x="29174" y="0"/>
                  </a:cubicBezTo>
                  <a:close/>
                </a:path>
              </a:pathLst>
            </a:custGeom>
            <a:solidFill>
              <a:srgbClr val="FFFFFF"/>
            </a:solidFill>
            <a:ln w="38100" cap="rnd">
              <a:solidFill>
                <a:srgbClr val="000000"/>
              </a:solidFill>
              <a:prstDash val="solid"/>
              <a:round/>
            </a:ln>
          </p:spPr>
          <p:txBody>
            <a:bodyPr/>
            <a:lstStyle/>
            <a:p>
              <a:endParaRPr lang="en-US"/>
            </a:p>
          </p:txBody>
        </p:sp>
        <p:sp>
          <p:nvSpPr>
            <p:cNvPr id="16" name="TextBox 16"/>
            <p:cNvSpPr txBox="1"/>
            <p:nvPr/>
          </p:nvSpPr>
          <p:spPr>
            <a:xfrm>
              <a:off x="0" y="-38100"/>
              <a:ext cx="5562498" cy="943024"/>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2131212" y="1806971"/>
            <a:ext cx="6592399" cy="1122447"/>
            <a:chOff x="0" y="0"/>
            <a:chExt cx="8789866" cy="1496596"/>
          </a:xfrm>
        </p:grpSpPr>
        <p:grpSp>
          <p:nvGrpSpPr>
            <p:cNvPr id="18" name="Group 18"/>
            <p:cNvGrpSpPr/>
            <p:nvPr/>
          </p:nvGrpSpPr>
          <p:grpSpPr>
            <a:xfrm>
              <a:off x="0" y="0"/>
              <a:ext cx="8789866" cy="1496596"/>
              <a:chOff x="0" y="0"/>
              <a:chExt cx="5314834" cy="904924"/>
            </a:xfrm>
          </p:grpSpPr>
          <p:sp>
            <p:nvSpPr>
              <p:cNvPr id="19" name="Freeform 19"/>
              <p:cNvSpPr/>
              <p:nvPr/>
            </p:nvSpPr>
            <p:spPr>
              <a:xfrm>
                <a:off x="0" y="0"/>
                <a:ext cx="5314835" cy="904924"/>
              </a:xfrm>
              <a:custGeom>
                <a:avLst/>
                <a:gdLst/>
                <a:ahLst/>
                <a:cxnLst/>
                <a:rect l="l" t="t" r="r" b="b"/>
                <a:pathLst>
                  <a:path w="5314835" h="904924">
                    <a:moveTo>
                      <a:pt x="30534" y="0"/>
                    </a:moveTo>
                    <a:lnTo>
                      <a:pt x="5284301" y="0"/>
                    </a:lnTo>
                    <a:cubicBezTo>
                      <a:pt x="5301164" y="0"/>
                      <a:pt x="5314835" y="13670"/>
                      <a:pt x="5314835" y="30534"/>
                    </a:cubicBezTo>
                    <a:lnTo>
                      <a:pt x="5314835" y="874390"/>
                    </a:lnTo>
                    <a:cubicBezTo>
                      <a:pt x="5314835" y="891253"/>
                      <a:pt x="5301164" y="904924"/>
                      <a:pt x="5284301" y="904924"/>
                    </a:cubicBezTo>
                    <a:lnTo>
                      <a:pt x="30534" y="904924"/>
                    </a:lnTo>
                    <a:cubicBezTo>
                      <a:pt x="13670" y="904924"/>
                      <a:pt x="0" y="891253"/>
                      <a:pt x="0" y="874390"/>
                    </a:cubicBezTo>
                    <a:lnTo>
                      <a:pt x="0" y="30534"/>
                    </a:lnTo>
                    <a:cubicBezTo>
                      <a:pt x="0" y="13670"/>
                      <a:pt x="13670" y="0"/>
                      <a:pt x="30534" y="0"/>
                    </a:cubicBezTo>
                    <a:close/>
                  </a:path>
                </a:pathLst>
              </a:custGeom>
              <a:solidFill>
                <a:srgbClr val="333372"/>
              </a:solidFill>
              <a:ln w="38100" cap="rnd">
                <a:solidFill>
                  <a:srgbClr val="000000"/>
                </a:solidFill>
                <a:prstDash val="solid"/>
                <a:round/>
              </a:ln>
            </p:spPr>
            <p:txBody>
              <a:bodyPr/>
              <a:lstStyle/>
              <a:p>
                <a:endParaRPr lang="en-US"/>
              </a:p>
            </p:txBody>
          </p:sp>
          <p:sp>
            <p:nvSpPr>
              <p:cNvPr id="20" name="TextBox 20"/>
              <p:cNvSpPr txBox="1"/>
              <p:nvPr/>
            </p:nvSpPr>
            <p:spPr>
              <a:xfrm>
                <a:off x="0" y="-38100"/>
                <a:ext cx="5314834" cy="943024"/>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234391" y="227386"/>
              <a:ext cx="8158665" cy="956099"/>
            </a:xfrm>
            <a:prstGeom prst="rect">
              <a:avLst/>
            </a:prstGeom>
          </p:spPr>
          <p:txBody>
            <a:bodyPr lIns="0" tIns="0" rIns="0" bIns="0" rtlCol="0" anchor="t">
              <a:spAutoFit/>
            </a:bodyPr>
            <a:lstStyle/>
            <a:p>
              <a:pPr algn="ctr">
                <a:lnSpc>
                  <a:spcPts val="6019"/>
                </a:lnSpc>
              </a:pPr>
              <a:r>
                <a:rPr lang="en-US" sz="4299" b="1">
                  <a:solidFill>
                    <a:srgbClr val="FFFFFF"/>
                  </a:solidFill>
                  <a:latin typeface="Montserrat Bold"/>
                  <a:ea typeface="Montserrat Bold"/>
                  <a:cs typeface="Montserrat Bold"/>
                  <a:sym typeface="Montserrat Bold"/>
                </a:rPr>
                <a:t>Correct Answer</a:t>
              </a:r>
            </a:p>
          </p:txBody>
        </p:sp>
      </p:grpSp>
      <p:grpSp>
        <p:nvGrpSpPr>
          <p:cNvPr id="22" name="Group 22"/>
          <p:cNvGrpSpPr/>
          <p:nvPr/>
        </p:nvGrpSpPr>
        <p:grpSpPr>
          <a:xfrm>
            <a:off x="1454481" y="1853467"/>
            <a:ext cx="1029456" cy="102945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8C7"/>
            </a:solidFill>
          </p:spPr>
          <p:txBody>
            <a:bodyPr/>
            <a:lstStyle/>
            <a:p>
              <a:endParaRPr lang="en-US"/>
            </a:p>
          </p:txBody>
        </p:sp>
        <p:sp>
          <p:nvSpPr>
            <p:cNvPr id="24" name="TextBox 24"/>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299" b="1">
                  <a:solidFill>
                    <a:srgbClr val="FFFFFF"/>
                  </a:solidFill>
                  <a:latin typeface="Montserrat Bold"/>
                  <a:ea typeface="Montserrat Bold"/>
                  <a:cs typeface="Montserrat Bold"/>
                  <a:sym typeface="Montserrat Bold"/>
                </a:rPr>
                <a:t>4</a:t>
              </a:r>
            </a:p>
          </p:txBody>
        </p:sp>
      </p:grpSp>
      <p:grpSp>
        <p:nvGrpSpPr>
          <p:cNvPr id="25" name="Group 25"/>
          <p:cNvGrpSpPr/>
          <p:nvPr/>
        </p:nvGrpSpPr>
        <p:grpSpPr>
          <a:xfrm>
            <a:off x="3263608" y="3119681"/>
            <a:ext cx="3911735" cy="5796480"/>
            <a:chOff x="0" y="0"/>
            <a:chExt cx="606030" cy="898027"/>
          </a:xfrm>
        </p:grpSpPr>
        <p:sp>
          <p:nvSpPr>
            <p:cNvPr id="26" name="Freeform 26"/>
            <p:cNvSpPr/>
            <p:nvPr/>
          </p:nvSpPr>
          <p:spPr>
            <a:xfrm>
              <a:off x="0" y="0"/>
              <a:ext cx="606030" cy="898026"/>
            </a:xfrm>
            <a:custGeom>
              <a:avLst/>
              <a:gdLst/>
              <a:ahLst/>
              <a:cxnLst/>
              <a:rect l="l" t="t" r="r" b="b"/>
              <a:pathLst>
                <a:path w="606030" h="898026">
                  <a:moveTo>
                    <a:pt x="0" y="0"/>
                  </a:moveTo>
                  <a:lnTo>
                    <a:pt x="606030" y="0"/>
                  </a:lnTo>
                  <a:lnTo>
                    <a:pt x="606030" y="898026"/>
                  </a:lnTo>
                  <a:lnTo>
                    <a:pt x="0" y="898026"/>
                  </a:lnTo>
                  <a:close/>
                </a:path>
              </a:pathLst>
            </a:custGeom>
            <a:blipFill>
              <a:blip r:embed="rId4"/>
              <a:stretch>
                <a:fillRect t="-157" b="-157"/>
              </a:stretch>
            </a:blipFill>
          </p:spPr>
          <p:txBody>
            <a:bodyPr/>
            <a:lstStyle/>
            <a:p>
              <a:endParaRPr lang="en-US"/>
            </a:p>
          </p:txBody>
        </p:sp>
      </p:grpSp>
      <p:sp>
        <p:nvSpPr>
          <p:cNvPr id="27" name="TextBox 27"/>
          <p:cNvSpPr txBox="1"/>
          <p:nvPr/>
        </p:nvSpPr>
        <p:spPr>
          <a:xfrm>
            <a:off x="16913299" y="922020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a:ea typeface="Montserrat"/>
                <a:cs typeface="Montserrat"/>
                <a:sym typeface="Montserrat"/>
              </a:rPr>
              <a:t>|</a:t>
            </a:r>
            <a:r>
              <a:rPr lang="en-US" sz="2400" b="1">
                <a:solidFill>
                  <a:srgbClr val="FFFFFF"/>
                </a:solidFill>
                <a:latin typeface="Montserrat Bold"/>
                <a:ea typeface="Montserrat Bold"/>
                <a:cs typeface="Montserrat Bold"/>
                <a:sym typeface="Montserrat Bold"/>
              </a:rPr>
              <a:t> 40</a:t>
            </a:r>
          </a:p>
        </p:txBody>
      </p:sp>
      <p:sp>
        <p:nvSpPr>
          <p:cNvPr id="28" name="TextBox 28"/>
          <p:cNvSpPr txBox="1"/>
          <p:nvPr/>
        </p:nvSpPr>
        <p:spPr>
          <a:xfrm>
            <a:off x="468665" y="9411017"/>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ICEBREAKER 3</a:t>
            </a:r>
          </a:p>
        </p:txBody>
      </p:sp>
      <p:sp>
        <p:nvSpPr>
          <p:cNvPr id="29" name="TextBox 29"/>
          <p:cNvSpPr txBox="1"/>
          <p:nvPr/>
        </p:nvSpPr>
        <p:spPr>
          <a:xfrm>
            <a:off x="10100612" y="2715873"/>
            <a:ext cx="4986371" cy="554427"/>
          </a:xfrm>
          <a:prstGeom prst="rect">
            <a:avLst/>
          </a:prstGeom>
        </p:spPr>
        <p:txBody>
          <a:bodyPr lIns="0" tIns="0" rIns="0" bIns="0" rtlCol="0" anchor="t">
            <a:spAutoFit/>
          </a:bodyPr>
          <a:lstStyle/>
          <a:p>
            <a:pPr algn="ctr">
              <a:lnSpc>
                <a:spcPts val="4296"/>
              </a:lnSpc>
            </a:pPr>
            <a:r>
              <a:rPr lang="en-US" sz="3905" b="1">
                <a:solidFill>
                  <a:srgbClr val="00A1A5"/>
                </a:solidFill>
                <a:latin typeface="Montserrat Bold"/>
                <a:ea typeface="Montserrat Bold"/>
                <a:cs typeface="Montserrat Bold"/>
                <a:sym typeface="Montserrat Bold"/>
              </a:rPr>
              <a:t>Wicked</a:t>
            </a:r>
          </a:p>
        </p:txBody>
      </p:sp>
      <p:sp>
        <p:nvSpPr>
          <p:cNvPr id="30" name="TextBox 30"/>
          <p:cNvSpPr txBox="1"/>
          <p:nvPr/>
        </p:nvSpPr>
        <p:spPr>
          <a:xfrm>
            <a:off x="9520445" y="4611097"/>
            <a:ext cx="6146707" cy="2480275"/>
          </a:xfrm>
          <a:prstGeom prst="rect">
            <a:avLst/>
          </a:prstGeom>
        </p:spPr>
        <p:txBody>
          <a:bodyPr lIns="0" tIns="0" rIns="0" bIns="0" rtlCol="0" anchor="t">
            <a:spAutoFit/>
          </a:bodyPr>
          <a:lstStyle/>
          <a:p>
            <a:pPr marL="549949" lvl="1" indent="-274975" algn="l">
              <a:lnSpc>
                <a:spcPts val="2801"/>
              </a:lnSpc>
              <a:buFont typeface="Arial"/>
              <a:buChar char="•"/>
            </a:pPr>
            <a:r>
              <a:rPr lang="en-US" sz="2547" b="1">
                <a:solidFill>
                  <a:srgbClr val="000000"/>
                </a:solidFill>
                <a:latin typeface="Montserrat Bold"/>
                <a:ea typeface="Montserrat Bold"/>
                <a:cs typeface="Montserrat Bold"/>
                <a:sym typeface="Montserrat Bold"/>
              </a:rPr>
              <a:t>A massive pop-culture moment for this age group. It celebrates an unlikely female friendship and the idea that being "wicked" is often just a label for a woman who stands up for what she believes in.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31444"/>
            <a:ext cx="18288000" cy="855556"/>
            <a:chOff x="0" y="0"/>
            <a:chExt cx="7410903" cy="346699"/>
          </a:xfrm>
        </p:grpSpPr>
        <p:sp>
          <p:nvSpPr>
            <p:cNvPr id="3" name="Freeform 3"/>
            <p:cNvSpPr/>
            <p:nvPr/>
          </p:nvSpPr>
          <p:spPr>
            <a:xfrm>
              <a:off x="0" y="0"/>
              <a:ext cx="7410903" cy="346699"/>
            </a:xfrm>
            <a:custGeom>
              <a:avLst/>
              <a:gdLst/>
              <a:ahLst/>
              <a:cxnLst/>
              <a:rect l="l" t="t" r="r" b="b"/>
              <a:pathLst>
                <a:path w="7410903" h="346699">
                  <a:moveTo>
                    <a:pt x="0" y="0"/>
                  </a:moveTo>
                  <a:lnTo>
                    <a:pt x="7410903" y="0"/>
                  </a:lnTo>
                  <a:lnTo>
                    <a:pt x="7410903" y="346699"/>
                  </a:lnTo>
                  <a:lnTo>
                    <a:pt x="0" y="346699"/>
                  </a:lnTo>
                  <a:close/>
                </a:path>
              </a:pathLst>
            </a:custGeom>
            <a:gradFill rotWithShape="1">
              <a:gsLst>
                <a:gs pos="0">
                  <a:srgbClr val="224AA8">
                    <a:alpha val="100000"/>
                  </a:srgbClr>
                </a:gs>
                <a:gs pos="100000">
                  <a:srgbClr val="B56FDC">
                    <a:alpha val="100000"/>
                  </a:srgbClr>
                </a:gs>
              </a:gsLst>
              <a:lin ang="0"/>
            </a:gradFill>
          </p:spPr>
          <p:txBody>
            <a:bodyPr/>
            <a:lstStyle/>
            <a:p>
              <a:endParaRPr lang="en-US"/>
            </a:p>
          </p:txBody>
        </p:sp>
        <p:sp>
          <p:nvSpPr>
            <p:cNvPr id="4" name="TextBox 4"/>
            <p:cNvSpPr txBox="1"/>
            <p:nvPr/>
          </p:nvSpPr>
          <p:spPr>
            <a:xfrm>
              <a:off x="0" y="-38100"/>
              <a:ext cx="7410903" cy="38479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635611" y="420337"/>
            <a:ext cx="2265241" cy="608363"/>
          </a:xfrm>
          <a:custGeom>
            <a:avLst/>
            <a:gdLst/>
            <a:ahLst/>
            <a:cxnLst/>
            <a:rect l="l" t="t" r="r" b="b"/>
            <a:pathLst>
              <a:path w="2265241" h="608363">
                <a:moveTo>
                  <a:pt x="0" y="0"/>
                </a:moveTo>
                <a:lnTo>
                  <a:pt x="2265241" y="0"/>
                </a:lnTo>
                <a:lnTo>
                  <a:pt x="2265241" y="608363"/>
                </a:lnTo>
                <a:lnTo>
                  <a:pt x="0" y="608363"/>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1" y="138890"/>
            <a:ext cx="2595941" cy="562894"/>
            <a:chOff x="0" y="0"/>
            <a:chExt cx="1113833" cy="228103"/>
          </a:xfrm>
        </p:grpSpPr>
        <p:sp>
          <p:nvSpPr>
            <p:cNvPr id="7" name="Freeform 7"/>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D23A81"/>
            </a:solidFill>
          </p:spPr>
          <p:txBody>
            <a:bodyPr/>
            <a:lstStyle/>
            <a:p>
              <a:endParaRPr lang="en-US"/>
            </a:p>
          </p:txBody>
        </p:sp>
        <p:sp>
          <p:nvSpPr>
            <p:cNvPr id="8" name="TextBox 8"/>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7200844" y="7564114"/>
            <a:ext cx="476620" cy="645171"/>
          </a:xfrm>
          <a:custGeom>
            <a:avLst/>
            <a:gdLst/>
            <a:ahLst/>
            <a:cxnLst/>
            <a:rect l="l" t="t" r="r" b="b"/>
            <a:pathLst>
              <a:path w="476620" h="645171">
                <a:moveTo>
                  <a:pt x="0" y="0"/>
                </a:moveTo>
                <a:lnTo>
                  <a:pt x="476620" y="0"/>
                </a:lnTo>
                <a:lnTo>
                  <a:pt x="476620" y="645172"/>
                </a:lnTo>
                <a:lnTo>
                  <a:pt x="0" y="6451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816355" y="832434"/>
            <a:ext cx="15215194" cy="857250"/>
          </a:xfrm>
          <a:prstGeom prst="rect">
            <a:avLst/>
          </a:prstGeom>
        </p:spPr>
        <p:txBody>
          <a:bodyPr lIns="0" tIns="0" rIns="0" bIns="0" rtlCol="0" anchor="t">
            <a:spAutoFit/>
          </a:bodyPr>
          <a:lstStyle/>
          <a:p>
            <a:pPr algn="l">
              <a:lnSpc>
                <a:spcPts val="6600"/>
              </a:lnSpc>
            </a:pPr>
            <a:r>
              <a:rPr lang="en-US" sz="6000" b="1">
                <a:solidFill>
                  <a:srgbClr val="000000"/>
                </a:solidFill>
                <a:latin typeface="Montserrat Bold"/>
                <a:ea typeface="Montserrat Bold"/>
                <a:cs typeface="Montserrat Bold"/>
                <a:sym typeface="Montserrat Bold"/>
              </a:rPr>
              <a:t>INTERNATIONAL WOMEN’S DAY</a:t>
            </a:r>
          </a:p>
        </p:txBody>
      </p:sp>
      <p:sp>
        <p:nvSpPr>
          <p:cNvPr id="11" name="TextBox 11"/>
          <p:cNvSpPr txBox="1"/>
          <p:nvPr/>
        </p:nvSpPr>
        <p:spPr>
          <a:xfrm>
            <a:off x="816355" y="2074545"/>
            <a:ext cx="7607597" cy="5812155"/>
          </a:xfrm>
          <a:prstGeom prst="rect">
            <a:avLst/>
          </a:prstGeom>
        </p:spPr>
        <p:txBody>
          <a:bodyPr lIns="0" tIns="0" rIns="0" bIns="0" rtlCol="0" anchor="t">
            <a:spAutoFit/>
          </a:bodyPr>
          <a:lstStyle/>
          <a:p>
            <a:pPr algn="just">
              <a:lnSpc>
                <a:spcPts val="2759"/>
              </a:lnSpc>
            </a:pPr>
            <a:r>
              <a:rPr lang="en-US" sz="1999" spc="79">
                <a:solidFill>
                  <a:srgbClr val="000000"/>
                </a:solidFill>
                <a:latin typeface="Montserrat"/>
                <a:ea typeface="Montserrat"/>
                <a:cs typeface="Montserrat"/>
                <a:sym typeface="Montserrat"/>
              </a:rPr>
              <a:t>International Women's Day (IWD), celebrated annually on March 8, is a global day celebrating the social, economic, cultural, and political achievements of women. The day also marks a call to action for advancing gender equality.</a:t>
            </a:r>
          </a:p>
          <a:p>
            <a:pPr algn="just">
              <a:lnSpc>
                <a:spcPts val="2759"/>
              </a:lnSpc>
            </a:pPr>
            <a:endParaRPr lang="en-US" sz="1999" spc="79">
              <a:solidFill>
                <a:srgbClr val="000000"/>
              </a:solidFill>
              <a:latin typeface="Montserrat"/>
              <a:ea typeface="Montserrat"/>
              <a:cs typeface="Montserrat"/>
              <a:sym typeface="Montserrat"/>
            </a:endParaRPr>
          </a:p>
          <a:p>
            <a:pPr algn="just">
              <a:lnSpc>
                <a:spcPts val="2759"/>
              </a:lnSpc>
            </a:pPr>
            <a:r>
              <a:rPr lang="en-US" sz="1999" spc="79">
                <a:solidFill>
                  <a:srgbClr val="000000"/>
                </a:solidFill>
                <a:latin typeface="Montserrat"/>
                <a:ea typeface="Montserrat"/>
                <a:cs typeface="Montserrat"/>
                <a:sym typeface="Montserrat"/>
              </a:rPr>
              <a:t>IWD has been around for well over a century, with the first IWD marked in 1911.</a:t>
            </a:r>
          </a:p>
          <a:p>
            <a:pPr algn="just">
              <a:lnSpc>
                <a:spcPts val="2759"/>
              </a:lnSpc>
            </a:pPr>
            <a:endParaRPr lang="en-US" sz="1999" spc="79">
              <a:solidFill>
                <a:srgbClr val="000000"/>
              </a:solidFill>
              <a:latin typeface="Montserrat"/>
              <a:ea typeface="Montserrat"/>
              <a:cs typeface="Montserrat"/>
              <a:sym typeface="Montserrat"/>
            </a:endParaRPr>
          </a:p>
          <a:p>
            <a:pPr algn="just">
              <a:lnSpc>
                <a:spcPts val="2759"/>
              </a:lnSpc>
            </a:pPr>
            <a:r>
              <a:rPr lang="en-US" sz="1999" spc="79">
                <a:solidFill>
                  <a:srgbClr val="000000"/>
                </a:solidFill>
                <a:latin typeface="Montserrat"/>
                <a:ea typeface="Montserrat"/>
                <a:cs typeface="Montserrat"/>
                <a:sym typeface="Montserrat"/>
              </a:rPr>
              <a:t>In 2026, IWD marks an extraordinary milestone:</a:t>
            </a:r>
            <a:r>
              <a:rPr lang="en-US" sz="1999" b="1" spc="79">
                <a:solidFill>
                  <a:srgbClr val="000000"/>
                </a:solidFill>
                <a:latin typeface="Montserrat Bold"/>
                <a:ea typeface="Montserrat Bold"/>
                <a:cs typeface="Montserrat Bold"/>
                <a:sym typeface="Montserrat Bold"/>
              </a:rPr>
              <a:t> </a:t>
            </a:r>
            <a:r>
              <a:rPr lang="en-US" sz="1999" b="1" u="sng" spc="79">
                <a:solidFill>
                  <a:srgbClr val="000000"/>
                </a:solidFill>
                <a:latin typeface="Montserrat Bold"/>
                <a:ea typeface="Montserrat Bold"/>
                <a:cs typeface="Montserrat Bold"/>
                <a:sym typeface="Montserrat Bold"/>
                <a:hlinkClick r:id="rId5" tooltip="https://www.internationalwomensday.com/115years"/>
              </a:rPr>
              <a:t>115 years</a:t>
            </a:r>
            <a:r>
              <a:rPr lang="en-US" sz="1999" b="1" spc="79">
                <a:solidFill>
                  <a:srgbClr val="000000"/>
                </a:solidFill>
                <a:latin typeface="Montserrat Bold"/>
                <a:ea typeface="Montserrat Bold"/>
                <a:cs typeface="Montserrat Bold"/>
                <a:sym typeface="Montserrat Bold"/>
              </a:rPr>
              <a:t> </a:t>
            </a:r>
            <a:r>
              <a:rPr lang="en-US" sz="1999" spc="79">
                <a:solidFill>
                  <a:srgbClr val="000000"/>
                </a:solidFill>
                <a:latin typeface="Montserrat"/>
                <a:ea typeface="Montserrat"/>
                <a:cs typeface="Montserrat"/>
                <a:sym typeface="Montserrat"/>
              </a:rPr>
              <a:t>of collective action, advocacy, and progress toward gender equality. For more than a century, IWD has helped drive transformative change. Each generation has built on the courage of those before it, pushing boundaries and redefining what is possible.</a:t>
            </a:r>
          </a:p>
          <a:p>
            <a:pPr algn="just">
              <a:lnSpc>
                <a:spcPts val="2759"/>
              </a:lnSpc>
            </a:pPr>
            <a:endParaRPr lang="en-US" sz="1999" spc="79">
              <a:solidFill>
                <a:srgbClr val="000000"/>
              </a:solidFill>
              <a:latin typeface="Montserrat"/>
              <a:ea typeface="Montserrat"/>
              <a:cs typeface="Montserrat"/>
              <a:sym typeface="Montserrat"/>
            </a:endParaRPr>
          </a:p>
          <a:p>
            <a:pPr algn="just">
              <a:lnSpc>
                <a:spcPts val="2759"/>
              </a:lnSpc>
            </a:pPr>
            <a:r>
              <a:rPr lang="en-US" sz="1999" b="1" u="sng" spc="79">
                <a:solidFill>
                  <a:srgbClr val="000000"/>
                </a:solidFill>
                <a:latin typeface="Montserrat Bold"/>
                <a:ea typeface="Montserrat Bold"/>
                <a:cs typeface="Montserrat Bold"/>
                <a:sym typeface="Montserrat Bold"/>
              </a:rPr>
              <a:t>Link - I</a:t>
            </a:r>
            <a:r>
              <a:rPr lang="en-US" sz="1999" b="1" u="sng" spc="79">
                <a:solidFill>
                  <a:srgbClr val="000000"/>
                </a:solidFill>
                <a:latin typeface="Montserrat Bold"/>
                <a:ea typeface="Montserrat Bold"/>
                <a:cs typeface="Montserrat Bold"/>
                <a:sym typeface="Montserrat Bold"/>
                <a:hlinkClick r:id="rId6" tooltip="https://www.internationalwomensday.com/Resources"/>
              </a:rPr>
              <a:t>nternational Womens Day Resources</a:t>
            </a:r>
          </a:p>
        </p:txBody>
      </p:sp>
      <p:sp>
        <p:nvSpPr>
          <p:cNvPr id="12" name="TextBox 12"/>
          <p:cNvSpPr txBox="1"/>
          <p:nvPr/>
        </p:nvSpPr>
        <p:spPr>
          <a:xfrm>
            <a:off x="17208850" y="886206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a:ea typeface="Montserrat"/>
                <a:cs typeface="Montserrat"/>
                <a:sym typeface="Montserrat"/>
              </a:rPr>
              <a:t>|</a:t>
            </a:r>
            <a:r>
              <a:rPr lang="en-US" sz="2400" b="1">
                <a:solidFill>
                  <a:srgbClr val="000000"/>
                </a:solidFill>
                <a:latin typeface="Montserrat Bold"/>
                <a:ea typeface="Montserrat Bold"/>
                <a:cs typeface="Montserrat Bold"/>
                <a:sym typeface="Montserrat Bold"/>
              </a:rPr>
              <a:t> 01</a:t>
            </a:r>
          </a:p>
        </p:txBody>
      </p:sp>
      <p:sp>
        <p:nvSpPr>
          <p:cNvPr id="13" name="TextBox 13"/>
          <p:cNvSpPr txBox="1"/>
          <p:nvPr/>
        </p:nvSpPr>
        <p:spPr>
          <a:xfrm>
            <a:off x="315982" y="214914"/>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TUTOR NOTES</a:t>
            </a:r>
          </a:p>
        </p:txBody>
      </p:sp>
      <p:sp>
        <p:nvSpPr>
          <p:cNvPr id="14" name="TextBox 14"/>
          <p:cNvSpPr txBox="1"/>
          <p:nvPr/>
        </p:nvSpPr>
        <p:spPr>
          <a:xfrm>
            <a:off x="8782744" y="2074545"/>
            <a:ext cx="8476556" cy="6840855"/>
          </a:xfrm>
          <a:prstGeom prst="rect">
            <a:avLst/>
          </a:prstGeom>
        </p:spPr>
        <p:txBody>
          <a:bodyPr lIns="0" tIns="0" rIns="0" bIns="0" rtlCol="0" anchor="t">
            <a:spAutoFit/>
          </a:bodyPr>
          <a:lstStyle/>
          <a:p>
            <a:pPr algn="just">
              <a:lnSpc>
                <a:spcPts val="2759"/>
              </a:lnSpc>
            </a:pPr>
            <a:r>
              <a:rPr lang="en-US" sz="1999" b="1" spc="79" dirty="0">
                <a:solidFill>
                  <a:srgbClr val="000000"/>
                </a:solidFill>
                <a:latin typeface="Montserrat Bold"/>
                <a:ea typeface="Montserrat Bold"/>
                <a:cs typeface="Montserrat Bold"/>
                <a:sym typeface="Montserrat Bold"/>
              </a:rPr>
              <a:t>What are the aims of IWD?</a:t>
            </a:r>
          </a:p>
          <a:p>
            <a:pPr algn="just">
              <a:lnSpc>
                <a:spcPts val="2759"/>
              </a:lnSpc>
            </a:pPr>
            <a:endParaRPr lang="en-US" sz="1999" b="1" spc="79" dirty="0">
              <a:solidFill>
                <a:srgbClr val="000000"/>
              </a:solidFill>
              <a:latin typeface="Montserrat Bold"/>
              <a:ea typeface="Montserrat Bold"/>
              <a:cs typeface="Montserrat Bold"/>
              <a:sym typeface="Montserrat Bold"/>
            </a:endParaRPr>
          </a:p>
          <a:p>
            <a:pPr algn="just">
              <a:lnSpc>
                <a:spcPts val="2759"/>
              </a:lnSpc>
            </a:pPr>
            <a:r>
              <a:rPr lang="en-US" sz="1999" spc="79" dirty="0">
                <a:solidFill>
                  <a:srgbClr val="000000"/>
                </a:solidFill>
                <a:latin typeface="Montserrat"/>
                <a:ea typeface="Montserrat"/>
                <a:cs typeface="Montserrat"/>
                <a:sym typeface="Montserrat"/>
              </a:rPr>
              <a:t>IWD can mean different things to various groups, yet the overarching aims of IWD are to: </a:t>
            </a:r>
          </a:p>
          <a:p>
            <a:pPr marL="431799" lvl="1" indent="-215899" algn="just">
              <a:lnSpc>
                <a:spcPts val="2759"/>
              </a:lnSpc>
              <a:buFont typeface="Arial"/>
              <a:buChar char="•"/>
            </a:pPr>
            <a:r>
              <a:rPr lang="en-US" sz="1999" b="1" spc="79" dirty="0">
                <a:solidFill>
                  <a:srgbClr val="000000"/>
                </a:solidFill>
                <a:latin typeface="Montserrat Bold"/>
                <a:ea typeface="Montserrat Bold"/>
                <a:cs typeface="Montserrat Bold"/>
                <a:sym typeface="Montserrat Bold"/>
              </a:rPr>
              <a:t>1. Celebrate women’s achievements</a:t>
            </a:r>
            <a:r>
              <a:rPr lang="en-US" sz="1999" spc="79" dirty="0">
                <a:solidFill>
                  <a:srgbClr val="000000"/>
                </a:solidFill>
                <a:latin typeface="Montserrat"/>
                <a:ea typeface="Montserrat"/>
                <a:cs typeface="Montserrat"/>
                <a:sym typeface="Montserrat"/>
              </a:rPr>
              <a:t> through recognizing and appreciating the contributions of women in various fields, highlighting their influence and successes throughout history and in the present day.</a:t>
            </a:r>
          </a:p>
          <a:p>
            <a:pPr marL="431799" lvl="1" indent="-215899" algn="just">
              <a:lnSpc>
                <a:spcPts val="2759"/>
              </a:lnSpc>
              <a:buFont typeface="Arial"/>
              <a:buChar char="•"/>
            </a:pPr>
            <a:r>
              <a:rPr lang="en-US" sz="1999" b="1" spc="79" dirty="0">
                <a:solidFill>
                  <a:srgbClr val="000000"/>
                </a:solidFill>
                <a:latin typeface="Montserrat Bold"/>
                <a:ea typeface="Montserrat Bold"/>
                <a:cs typeface="Montserrat Bold"/>
                <a:sym typeface="Montserrat Bold"/>
              </a:rPr>
              <a:t>2.</a:t>
            </a:r>
            <a:r>
              <a:rPr lang="en-US" sz="1999" spc="79" dirty="0">
                <a:solidFill>
                  <a:srgbClr val="000000"/>
                </a:solidFill>
                <a:latin typeface="Montserrat"/>
                <a:ea typeface="Montserrat"/>
                <a:cs typeface="Montserrat"/>
                <a:sym typeface="Montserrat"/>
              </a:rPr>
              <a:t> </a:t>
            </a:r>
            <a:r>
              <a:rPr lang="en-US" sz="1999" b="1" spc="79" dirty="0">
                <a:solidFill>
                  <a:srgbClr val="000000"/>
                </a:solidFill>
                <a:latin typeface="Montserrat Bold"/>
                <a:ea typeface="Montserrat Bold"/>
                <a:cs typeface="Montserrat Bold"/>
                <a:sym typeface="Montserrat Bold"/>
              </a:rPr>
              <a:t>Raise awareness</a:t>
            </a:r>
            <a:r>
              <a:rPr lang="en-US" sz="1999" spc="79" dirty="0">
                <a:solidFill>
                  <a:srgbClr val="000000"/>
                </a:solidFill>
                <a:latin typeface="Montserrat"/>
                <a:ea typeface="Montserrat"/>
                <a:cs typeface="Montserrat"/>
                <a:sym typeface="Montserrat"/>
              </a:rPr>
              <a:t> of gender inequality through shining a light on persistent issues like the gender pay gap, lack of representation in leadership roles, gender-based violence, and</a:t>
            </a:r>
            <a:r>
              <a:rPr lang="en-US" sz="1999" u="none" spc="79" dirty="0">
                <a:solidFill>
                  <a:srgbClr val="000000"/>
                </a:solidFill>
                <a:latin typeface="Montserrat"/>
                <a:ea typeface="Montserrat"/>
                <a:cs typeface="Montserrat"/>
                <a:sym typeface="Montserrat"/>
              </a:rPr>
              <a:t> </a:t>
            </a:r>
            <a:r>
              <a:rPr lang="en-US" sz="1999" spc="79" dirty="0">
                <a:solidFill>
                  <a:srgbClr val="000000"/>
                </a:solidFill>
                <a:latin typeface="Montserrat"/>
                <a:ea typeface="Montserrat"/>
                <a:cs typeface="Montserrat"/>
                <a:sym typeface="Montserrat"/>
              </a:rPr>
              <a:t>un</a:t>
            </a:r>
            <a:r>
              <a:rPr lang="en-US" sz="1999" u="none" spc="79" dirty="0">
                <a:solidFill>
                  <a:srgbClr val="000000"/>
                </a:solidFill>
                <a:latin typeface="Montserrat"/>
                <a:ea typeface="Montserrat"/>
                <a:cs typeface="Montserrat"/>
                <a:sym typeface="Montserrat"/>
              </a:rPr>
              <a:t>e</a:t>
            </a:r>
            <a:r>
              <a:rPr lang="en-US" sz="1999" spc="79" dirty="0">
                <a:solidFill>
                  <a:srgbClr val="000000"/>
                </a:solidFill>
                <a:latin typeface="Montserrat"/>
                <a:ea typeface="Montserrat"/>
                <a:cs typeface="Montserrat"/>
                <a:sym typeface="Montserrat"/>
              </a:rPr>
              <a:t>qu</a:t>
            </a:r>
            <a:r>
              <a:rPr lang="en-US" sz="1999" u="none" spc="79" dirty="0">
                <a:solidFill>
                  <a:srgbClr val="000000"/>
                </a:solidFill>
                <a:latin typeface="Montserrat"/>
                <a:ea typeface="Montserrat"/>
                <a:cs typeface="Montserrat"/>
                <a:sym typeface="Montserrat"/>
              </a:rPr>
              <a:t>a</a:t>
            </a:r>
            <a:r>
              <a:rPr lang="en-US" sz="1999" spc="79" dirty="0">
                <a:solidFill>
                  <a:srgbClr val="000000"/>
                </a:solidFill>
                <a:latin typeface="Montserrat"/>
                <a:ea typeface="Montserrat"/>
                <a:cs typeface="Montserrat"/>
                <a:sym typeface="Montserrat"/>
              </a:rPr>
              <a:t>l acces</a:t>
            </a:r>
            <a:r>
              <a:rPr lang="en-US" sz="1999" u="none" spc="79" dirty="0">
                <a:solidFill>
                  <a:srgbClr val="000000"/>
                </a:solidFill>
                <a:latin typeface="Montserrat"/>
                <a:ea typeface="Montserrat"/>
                <a:cs typeface="Montserrat"/>
                <a:sym typeface="Montserrat"/>
              </a:rPr>
              <a:t>s</a:t>
            </a:r>
            <a:r>
              <a:rPr lang="en-US" sz="1999" spc="79" dirty="0">
                <a:solidFill>
                  <a:srgbClr val="000000"/>
                </a:solidFill>
                <a:latin typeface="Montserrat"/>
                <a:ea typeface="Montserrat"/>
                <a:cs typeface="Montserrat"/>
                <a:sym typeface="Montserrat"/>
              </a:rPr>
              <a:t> to education and opportunities.</a:t>
            </a:r>
          </a:p>
          <a:p>
            <a:pPr marL="431799" lvl="1" indent="-215899" algn="just">
              <a:lnSpc>
                <a:spcPts val="2759"/>
              </a:lnSpc>
              <a:buFont typeface="Arial"/>
              <a:buChar char="•"/>
            </a:pPr>
            <a:r>
              <a:rPr lang="en-US" sz="1999" b="1" spc="79" dirty="0">
                <a:solidFill>
                  <a:srgbClr val="000000"/>
                </a:solidFill>
                <a:latin typeface="Montserrat Bold"/>
                <a:ea typeface="Montserrat Bold"/>
                <a:cs typeface="Montserrat Bold"/>
                <a:sym typeface="Montserrat Bold"/>
              </a:rPr>
              <a:t>3. </a:t>
            </a:r>
            <a:r>
              <a:rPr lang="en-US" sz="1999" b="1" spc="79" dirty="0" err="1">
                <a:solidFill>
                  <a:srgbClr val="000000"/>
                </a:solidFill>
                <a:latin typeface="Montserrat Bold"/>
                <a:ea typeface="Montserrat Bold"/>
                <a:cs typeface="Montserrat Bold"/>
                <a:sym typeface="Montserrat Bold"/>
              </a:rPr>
              <a:t>Mobilise</a:t>
            </a:r>
            <a:r>
              <a:rPr lang="en-US" sz="1999" spc="79" dirty="0">
                <a:solidFill>
                  <a:srgbClr val="000000"/>
                </a:solidFill>
                <a:latin typeface="Montserrat"/>
                <a:ea typeface="Montserrat"/>
                <a:cs typeface="Montserrat"/>
                <a:sym typeface="Montserrat"/>
              </a:rPr>
              <a:t> action for equality through encouraging individuals, communities, and organizations to take steps toward creating a more inclusive and equitable world for women.</a:t>
            </a:r>
          </a:p>
          <a:p>
            <a:pPr marL="431799" lvl="1" indent="-215899" algn="just">
              <a:lnSpc>
                <a:spcPts val="2759"/>
              </a:lnSpc>
              <a:buFont typeface="Arial"/>
              <a:buChar char="•"/>
            </a:pPr>
            <a:r>
              <a:rPr lang="en-US" sz="1999" b="1" spc="79" dirty="0">
                <a:solidFill>
                  <a:srgbClr val="000000"/>
                </a:solidFill>
                <a:latin typeface="Montserrat Bold"/>
                <a:ea typeface="Montserrat Bold"/>
                <a:cs typeface="Montserrat Bold"/>
                <a:sym typeface="Montserrat Bold"/>
              </a:rPr>
              <a:t>4.</a:t>
            </a:r>
            <a:r>
              <a:rPr lang="en-US" sz="1999" spc="79" dirty="0">
                <a:solidFill>
                  <a:srgbClr val="000000"/>
                </a:solidFill>
                <a:latin typeface="Montserrat"/>
                <a:ea typeface="Montserrat"/>
                <a:cs typeface="Montserrat"/>
                <a:sym typeface="Montserrat"/>
              </a:rPr>
              <a:t> </a:t>
            </a:r>
            <a:r>
              <a:rPr lang="en-US" sz="1999" b="1" spc="79" dirty="0">
                <a:solidFill>
                  <a:srgbClr val="000000"/>
                </a:solidFill>
                <a:latin typeface="Montserrat Bold"/>
                <a:ea typeface="Montserrat Bold"/>
                <a:cs typeface="Montserrat Bold"/>
                <a:sym typeface="Montserrat Bold"/>
              </a:rPr>
              <a:t>Donate and fundraise</a:t>
            </a:r>
            <a:r>
              <a:rPr lang="en-US" sz="1999" spc="79" dirty="0">
                <a:solidFill>
                  <a:srgbClr val="000000"/>
                </a:solidFill>
                <a:latin typeface="Montserrat"/>
                <a:ea typeface="Montserrat"/>
                <a:cs typeface="Montserrat"/>
                <a:sym typeface="Montserrat"/>
              </a:rPr>
              <a:t> for women-focused charities, and elevate the visibility of their work.</a:t>
            </a:r>
          </a:p>
          <a:p>
            <a:pPr marL="431799" lvl="1" indent="-215899" algn="just">
              <a:lnSpc>
                <a:spcPts val="2759"/>
              </a:lnSpc>
              <a:buFont typeface="Arial"/>
              <a:buChar char="•"/>
            </a:pPr>
            <a:r>
              <a:rPr lang="en-US" sz="1999" b="1" spc="79" dirty="0">
                <a:solidFill>
                  <a:srgbClr val="000000"/>
                </a:solidFill>
                <a:latin typeface="Montserrat Bold"/>
                <a:ea typeface="Montserrat Bold"/>
                <a:cs typeface="Montserrat Bold"/>
                <a:sym typeface="Montserrat Bold"/>
              </a:rPr>
              <a:t>5.</a:t>
            </a:r>
            <a:r>
              <a:rPr lang="en-US" sz="1999" spc="79" dirty="0">
                <a:solidFill>
                  <a:srgbClr val="000000"/>
                </a:solidFill>
                <a:latin typeface="Montserrat"/>
                <a:ea typeface="Montserrat"/>
                <a:cs typeface="Montserrat"/>
                <a:sym typeface="Montserrat"/>
              </a:rPr>
              <a:t> </a:t>
            </a:r>
            <a:r>
              <a:rPr lang="en-US" sz="1999" b="1" spc="79" dirty="0">
                <a:solidFill>
                  <a:srgbClr val="000000"/>
                </a:solidFill>
                <a:latin typeface="Montserrat Bold"/>
                <a:ea typeface="Montserrat Bold"/>
                <a:cs typeface="Montserrat Bold"/>
                <a:sym typeface="Montserrat Bold"/>
              </a:rPr>
              <a:t>Foster solidarity </a:t>
            </a:r>
            <a:r>
              <a:rPr lang="en-US" sz="1999" spc="79" dirty="0">
                <a:solidFill>
                  <a:srgbClr val="000000"/>
                </a:solidFill>
                <a:latin typeface="Montserrat"/>
                <a:ea typeface="Montserrat"/>
                <a:cs typeface="Montserrat"/>
                <a:sym typeface="Montserrat"/>
              </a:rPr>
              <a:t>among people of all genders in support of women’s rights and gender parity worldwide.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630398" y="4497991"/>
            <a:ext cx="10551815" cy="1291019"/>
            <a:chOff x="0" y="0"/>
            <a:chExt cx="4275945" cy="523163"/>
          </a:xfrm>
        </p:grpSpPr>
        <p:sp>
          <p:nvSpPr>
            <p:cNvPr id="3" name="Freeform 3"/>
            <p:cNvSpPr/>
            <p:nvPr/>
          </p:nvSpPr>
          <p:spPr>
            <a:xfrm>
              <a:off x="0" y="0"/>
              <a:ext cx="4275944" cy="523163"/>
            </a:xfrm>
            <a:custGeom>
              <a:avLst/>
              <a:gdLst/>
              <a:ahLst/>
              <a:cxnLst/>
              <a:rect l="l" t="t" r="r" b="b"/>
              <a:pathLst>
                <a:path w="4275944" h="523163">
                  <a:moveTo>
                    <a:pt x="0" y="0"/>
                  </a:moveTo>
                  <a:lnTo>
                    <a:pt x="4275944" y="0"/>
                  </a:lnTo>
                  <a:lnTo>
                    <a:pt x="4275944" y="523163"/>
                  </a:lnTo>
                  <a:lnTo>
                    <a:pt x="0" y="523163"/>
                  </a:lnTo>
                  <a:close/>
                </a:path>
              </a:pathLst>
            </a:custGeom>
            <a:gradFill rotWithShape="1">
              <a:gsLst>
                <a:gs pos="0">
                  <a:srgbClr val="224AA8">
                    <a:alpha val="100000"/>
                  </a:srgbClr>
                </a:gs>
                <a:gs pos="100000">
                  <a:srgbClr val="B56FDC">
                    <a:alpha val="100000"/>
                  </a:srgbClr>
                </a:gs>
              </a:gsLst>
              <a:lin ang="0"/>
            </a:gradFill>
          </p:spPr>
          <p:txBody>
            <a:bodyPr/>
            <a:lstStyle/>
            <a:p>
              <a:endParaRPr lang="en-US"/>
            </a:p>
          </p:txBody>
        </p:sp>
        <p:sp>
          <p:nvSpPr>
            <p:cNvPr id="4" name="TextBox 4"/>
            <p:cNvSpPr txBox="1"/>
            <p:nvPr/>
          </p:nvSpPr>
          <p:spPr>
            <a:xfrm>
              <a:off x="0" y="-38100"/>
              <a:ext cx="4275945" cy="56126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892825" y="914054"/>
            <a:ext cx="7745082" cy="857250"/>
          </a:xfrm>
          <a:prstGeom prst="rect">
            <a:avLst/>
          </a:prstGeom>
        </p:spPr>
        <p:txBody>
          <a:bodyPr lIns="0" tIns="0" rIns="0" bIns="0" rtlCol="0" anchor="t">
            <a:spAutoFit/>
          </a:bodyPr>
          <a:lstStyle/>
          <a:p>
            <a:pPr algn="l">
              <a:lnSpc>
                <a:spcPts val="6600"/>
              </a:lnSpc>
            </a:pPr>
            <a:r>
              <a:rPr lang="en-US" sz="6000" b="1">
                <a:solidFill>
                  <a:srgbClr val="000000"/>
                </a:solidFill>
                <a:latin typeface="Montserrat Bold"/>
                <a:ea typeface="Montserrat Bold"/>
                <a:cs typeface="Montserrat Bold"/>
                <a:sym typeface="Montserrat Bold"/>
              </a:rPr>
              <a:t>PLAN</a:t>
            </a:r>
          </a:p>
        </p:txBody>
      </p:sp>
      <p:grpSp>
        <p:nvGrpSpPr>
          <p:cNvPr id="6" name="Group 6"/>
          <p:cNvGrpSpPr/>
          <p:nvPr/>
        </p:nvGrpSpPr>
        <p:grpSpPr>
          <a:xfrm>
            <a:off x="1892825" y="2018954"/>
            <a:ext cx="14417740" cy="1820145"/>
            <a:chOff x="0" y="0"/>
            <a:chExt cx="3797265" cy="479380"/>
          </a:xfrm>
        </p:grpSpPr>
        <p:sp>
          <p:nvSpPr>
            <p:cNvPr id="7" name="Freeform 7"/>
            <p:cNvSpPr/>
            <p:nvPr/>
          </p:nvSpPr>
          <p:spPr>
            <a:xfrm>
              <a:off x="0" y="0"/>
              <a:ext cx="3797265" cy="479380"/>
            </a:xfrm>
            <a:custGeom>
              <a:avLst/>
              <a:gdLst/>
              <a:ahLst/>
              <a:cxnLst/>
              <a:rect l="l" t="t" r="r" b="b"/>
              <a:pathLst>
                <a:path w="3797265" h="479380">
                  <a:moveTo>
                    <a:pt x="21479" y="0"/>
                  </a:moveTo>
                  <a:lnTo>
                    <a:pt x="3775786" y="0"/>
                  </a:lnTo>
                  <a:cubicBezTo>
                    <a:pt x="3787648" y="0"/>
                    <a:pt x="3797265" y="9616"/>
                    <a:pt x="3797265" y="21479"/>
                  </a:cubicBezTo>
                  <a:lnTo>
                    <a:pt x="3797265" y="457901"/>
                  </a:lnTo>
                  <a:cubicBezTo>
                    <a:pt x="3797265" y="469763"/>
                    <a:pt x="3787648" y="479380"/>
                    <a:pt x="3775786" y="479380"/>
                  </a:cubicBezTo>
                  <a:lnTo>
                    <a:pt x="21479" y="479380"/>
                  </a:lnTo>
                  <a:cubicBezTo>
                    <a:pt x="9616" y="479380"/>
                    <a:pt x="0" y="469763"/>
                    <a:pt x="0" y="457901"/>
                  </a:cubicBezTo>
                  <a:lnTo>
                    <a:pt x="0" y="21479"/>
                  </a:lnTo>
                  <a:cubicBezTo>
                    <a:pt x="0" y="9616"/>
                    <a:pt x="9616" y="0"/>
                    <a:pt x="21479" y="0"/>
                  </a:cubicBezTo>
                  <a:close/>
                </a:path>
              </a:pathLst>
            </a:custGeom>
            <a:ln w="9525" cap="rnd">
              <a:solidFill>
                <a:srgbClr val="000000"/>
              </a:solidFill>
              <a:prstDash val="solid"/>
              <a:round/>
            </a:ln>
          </p:spPr>
          <p:txBody>
            <a:bodyPr/>
            <a:lstStyle/>
            <a:p>
              <a:endParaRPr lang="en-US"/>
            </a:p>
          </p:txBody>
        </p:sp>
        <p:sp>
          <p:nvSpPr>
            <p:cNvPr id="8" name="TextBox 8"/>
            <p:cNvSpPr txBox="1"/>
            <p:nvPr/>
          </p:nvSpPr>
          <p:spPr>
            <a:xfrm>
              <a:off x="0" y="-38100"/>
              <a:ext cx="3797265" cy="517480"/>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2240062" y="2266668"/>
            <a:ext cx="13796202" cy="1226820"/>
          </a:xfrm>
          <a:prstGeom prst="rect">
            <a:avLst/>
          </a:prstGeom>
        </p:spPr>
        <p:txBody>
          <a:bodyPr lIns="0" tIns="0" rIns="0" bIns="0" rtlCol="0" anchor="t">
            <a:spAutoFit/>
          </a:bodyPr>
          <a:lstStyle/>
          <a:p>
            <a:pPr algn="l">
              <a:lnSpc>
                <a:spcPts val="2346"/>
              </a:lnSpc>
            </a:pPr>
            <a:r>
              <a:rPr lang="en-US" sz="1700" b="1" spc="68">
                <a:solidFill>
                  <a:srgbClr val="000000"/>
                </a:solidFill>
                <a:latin typeface="Montserrat Bold"/>
                <a:ea typeface="Montserrat Bold"/>
                <a:cs typeface="Montserrat Bold"/>
                <a:sym typeface="Montserrat Bold"/>
              </a:rPr>
              <a:t>1. Starter - Icebreaker(5–7 mins) </a:t>
            </a:r>
            <a:r>
              <a:rPr lang="en-US" sz="1700" i="1" spc="68">
                <a:solidFill>
                  <a:srgbClr val="D23A81"/>
                </a:solidFill>
                <a:latin typeface="Montserrat Italics"/>
                <a:ea typeface="Montserrat Italics"/>
                <a:cs typeface="Montserrat Italics"/>
                <a:sym typeface="Montserrat Italics"/>
              </a:rPr>
              <a:t>Choose one icebreaker </a:t>
            </a:r>
          </a:p>
          <a:p>
            <a:pPr marL="388620" lvl="1" indent="-194310" algn="l">
              <a:lnSpc>
                <a:spcPts val="2483"/>
              </a:lnSpc>
              <a:buFont typeface="Arial"/>
              <a:buChar char="•"/>
            </a:pPr>
            <a:r>
              <a:rPr lang="en-US" sz="1800" b="1" spc="72">
                <a:solidFill>
                  <a:srgbClr val="000000"/>
                </a:solidFill>
                <a:latin typeface="Montserrat Bold"/>
                <a:ea typeface="Montserrat Bold"/>
                <a:cs typeface="Montserrat Bold"/>
                <a:sym typeface="Montserrat Bold"/>
              </a:rPr>
              <a:t>Icebreaker 1: Guess The Achievement - </a:t>
            </a:r>
            <a:r>
              <a:rPr lang="en-US" sz="1800" spc="72">
                <a:solidFill>
                  <a:srgbClr val="000000"/>
                </a:solidFill>
                <a:latin typeface="Montserrat"/>
                <a:ea typeface="Montserrat"/>
                <a:cs typeface="Montserrat"/>
                <a:sym typeface="Montserrat"/>
              </a:rPr>
              <a:t>Students guess which woman accomplished what achievement. </a:t>
            </a:r>
          </a:p>
          <a:p>
            <a:pPr marL="388620" lvl="1" indent="-194310" algn="l">
              <a:lnSpc>
                <a:spcPts val="2483"/>
              </a:lnSpc>
              <a:buFont typeface="Arial"/>
              <a:buChar char="•"/>
            </a:pPr>
            <a:r>
              <a:rPr lang="en-US" sz="1800" b="1" spc="72">
                <a:solidFill>
                  <a:srgbClr val="000000"/>
                </a:solidFill>
                <a:latin typeface="Montserrat Bold"/>
                <a:ea typeface="Montserrat Bold"/>
                <a:cs typeface="Montserrat Bold"/>
                <a:sym typeface="Montserrat Bold"/>
              </a:rPr>
              <a:t>Icebreaker 2: International Women’s Day Quiz - </a:t>
            </a:r>
            <a:r>
              <a:rPr lang="en-US" sz="1800" spc="72">
                <a:solidFill>
                  <a:srgbClr val="000000"/>
                </a:solidFill>
                <a:latin typeface="Montserrat"/>
                <a:ea typeface="Montserrat"/>
                <a:cs typeface="Montserrat"/>
                <a:sym typeface="Montserrat"/>
              </a:rPr>
              <a:t>Complete the quiz &amp; learn more about IWD.</a:t>
            </a:r>
          </a:p>
          <a:p>
            <a:pPr marL="388620" lvl="1" indent="-194310" algn="l">
              <a:lnSpc>
                <a:spcPts val="2483"/>
              </a:lnSpc>
              <a:buFont typeface="Arial"/>
              <a:buChar char="•"/>
            </a:pPr>
            <a:r>
              <a:rPr lang="en-US" sz="1800" b="1" spc="72">
                <a:solidFill>
                  <a:srgbClr val="000000"/>
                </a:solidFill>
                <a:latin typeface="Montserrat Bold"/>
                <a:ea typeface="Montserrat Bold"/>
                <a:cs typeface="Montserrat Bold"/>
                <a:sym typeface="Montserrat Bold"/>
              </a:rPr>
              <a:t>Icebreaker 3: Emoji Film Decode - </a:t>
            </a:r>
            <a:r>
              <a:rPr lang="en-US" sz="1800" spc="72">
                <a:solidFill>
                  <a:srgbClr val="000000"/>
                </a:solidFill>
                <a:latin typeface="Montserrat"/>
                <a:ea typeface="Montserrat"/>
                <a:cs typeface="Montserrat"/>
                <a:sym typeface="Montserrat"/>
              </a:rPr>
              <a:t>Guess the film that features strong female leads or stories by the emoji’s</a:t>
            </a:r>
          </a:p>
        </p:txBody>
      </p:sp>
      <p:sp>
        <p:nvSpPr>
          <p:cNvPr id="10" name="Freeform 10"/>
          <p:cNvSpPr/>
          <p:nvPr/>
        </p:nvSpPr>
        <p:spPr>
          <a:xfrm>
            <a:off x="15635611" y="420337"/>
            <a:ext cx="2265241" cy="608363"/>
          </a:xfrm>
          <a:custGeom>
            <a:avLst/>
            <a:gdLst/>
            <a:ahLst/>
            <a:cxnLst/>
            <a:rect l="l" t="t" r="r" b="b"/>
            <a:pathLst>
              <a:path w="2265241" h="608363">
                <a:moveTo>
                  <a:pt x="0" y="0"/>
                </a:moveTo>
                <a:lnTo>
                  <a:pt x="2265241" y="0"/>
                </a:lnTo>
                <a:lnTo>
                  <a:pt x="2265241" y="608363"/>
                </a:lnTo>
                <a:lnTo>
                  <a:pt x="0" y="608363"/>
                </a:lnTo>
                <a:lnTo>
                  <a:pt x="0" y="0"/>
                </a:lnTo>
                <a:close/>
              </a:path>
            </a:pathLst>
          </a:custGeom>
          <a:blipFill>
            <a:blip r:embed="rId2"/>
            <a:stretch>
              <a:fillRect/>
            </a:stretch>
          </a:blipFill>
        </p:spPr>
        <p:txBody>
          <a:bodyPr/>
          <a:lstStyle/>
          <a:p>
            <a:endParaRPr lang="en-US"/>
          </a:p>
        </p:txBody>
      </p:sp>
      <p:grpSp>
        <p:nvGrpSpPr>
          <p:cNvPr id="11" name="Group 11"/>
          <p:cNvGrpSpPr/>
          <p:nvPr/>
        </p:nvGrpSpPr>
        <p:grpSpPr>
          <a:xfrm>
            <a:off x="1892825" y="4084038"/>
            <a:ext cx="14417740" cy="1820145"/>
            <a:chOff x="0" y="0"/>
            <a:chExt cx="3797265" cy="479380"/>
          </a:xfrm>
        </p:grpSpPr>
        <p:sp>
          <p:nvSpPr>
            <p:cNvPr id="12" name="Freeform 12"/>
            <p:cNvSpPr/>
            <p:nvPr/>
          </p:nvSpPr>
          <p:spPr>
            <a:xfrm>
              <a:off x="0" y="0"/>
              <a:ext cx="3797265" cy="479380"/>
            </a:xfrm>
            <a:custGeom>
              <a:avLst/>
              <a:gdLst/>
              <a:ahLst/>
              <a:cxnLst/>
              <a:rect l="l" t="t" r="r" b="b"/>
              <a:pathLst>
                <a:path w="3797265" h="479380">
                  <a:moveTo>
                    <a:pt x="21479" y="0"/>
                  </a:moveTo>
                  <a:lnTo>
                    <a:pt x="3775786" y="0"/>
                  </a:lnTo>
                  <a:cubicBezTo>
                    <a:pt x="3787648" y="0"/>
                    <a:pt x="3797265" y="9616"/>
                    <a:pt x="3797265" y="21479"/>
                  </a:cubicBezTo>
                  <a:lnTo>
                    <a:pt x="3797265" y="457901"/>
                  </a:lnTo>
                  <a:cubicBezTo>
                    <a:pt x="3797265" y="469763"/>
                    <a:pt x="3787648" y="479380"/>
                    <a:pt x="3775786" y="479380"/>
                  </a:cubicBezTo>
                  <a:lnTo>
                    <a:pt x="21479" y="479380"/>
                  </a:lnTo>
                  <a:cubicBezTo>
                    <a:pt x="9616" y="479380"/>
                    <a:pt x="0" y="469763"/>
                    <a:pt x="0" y="457901"/>
                  </a:cubicBezTo>
                  <a:lnTo>
                    <a:pt x="0" y="21479"/>
                  </a:lnTo>
                  <a:cubicBezTo>
                    <a:pt x="0" y="9616"/>
                    <a:pt x="9616" y="0"/>
                    <a:pt x="21479" y="0"/>
                  </a:cubicBezTo>
                  <a:close/>
                </a:path>
              </a:pathLst>
            </a:custGeom>
            <a:ln w="9525" cap="rnd">
              <a:solidFill>
                <a:srgbClr val="000000"/>
              </a:solidFill>
              <a:prstDash val="solid"/>
              <a:round/>
            </a:ln>
          </p:spPr>
          <p:txBody>
            <a:bodyPr/>
            <a:lstStyle/>
            <a:p>
              <a:endParaRPr lang="en-US"/>
            </a:p>
          </p:txBody>
        </p:sp>
        <p:sp>
          <p:nvSpPr>
            <p:cNvPr id="13" name="TextBox 13"/>
            <p:cNvSpPr txBox="1"/>
            <p:nvPr/>
          </p:nvSpPr>
          <p:spPr>
            <a:xfrm>
              <a:off x="0" y="-38100"/>
              <a:ext cx="3797265" cy="517480"/>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2240062" y="4195488"/>
            <a:ext cx="13636819" cy="1559052"/>
          </a:xfrm>
          <a:prstGeom prst="rect">
            <a:avLst/>
          </a:prstGeom>
        </p:spPr>
        <p:txBody>
          <a:bodyPr lIns="0" tIns="0" rIns="0" bIns="0" rtlCol="0" anchor="t">
            <a:spAutoFit/>
          </a:bodyPr>
          <a:lstStyle/>
          <a:p>
            <a:pPr algn="l">
              <a:lnSpc>
                <a:spcPts val="2483"/>
              </a:lnSpc>
            </a:pPr>
            <a:r>
              <a:rPr lang="en-US" sz="1800" b="1" spc="72">
                <a:solidFill>
                  <a:srgbClr val="000000"/>
                </a:solidFill>
                <a:latin typeface="Montserrat Bold"/>
                <a:ea typeface="Montserrat Bold"/>
                <a:cs typeface="Montserrat Bold"/>
                <a:sym typeface="Montserrat Bold"/>
              </a:rPr>
              <a:t>2. Main Tutor Input: (10 mins)</a:t>
            </a:r>
          </a:p>
          <a:p>
            <a:pPr marL="388620" lvl="1" indent="-194310" algn="l">
              <a:lnSpc>
                <a:spcPts val="2483"/>
              </a:lnSpc>
              <a:buFont typeface="Arial"/>
              <a:buChar char="•"/>
            </a:pPr>
            <a:r>
              <a:rPr lang="en-US" sz="1800" spc="72">
                <a:solidFill>
                  <a:srgbClr val="000000"/>
                </a:solidFill>
                <a:latin typeface="Montserrat"/>
                <a:ea typeface="Montserrat"/>
                <a:cs typeface="Montserrat"/>
                <a:sym typeface="Montserrat"/>
              </a:rPr>
              <a:t>Purpose: Give students a clear understanding of the current theme for IWD</a:t>
            </a:r>
          </a:p>
          <a:p>
            <a:pPr marL="388620" lvl="1" indent="-194310" algn="l">
              <a:lnSpc>
                <a:spcPts val="2483"/>
              </a:lnSpc>
              <a:buFont typeface="Arial"/>
              <a:buChar char="•"/>
            </a:pPr>
            <a:r>
              <a:rPr lang="en-US" sz="1800" spc="72">
                <a:solidFill>
                  <a:srgbClr val="000000"/>
                </a:solidFill>
                <a:latin typeface="Montserrat"/>
                <a:ea typeface="Montserrat"/>
                <a:cs typeface="Montserrat"/>
                <a:sym typeface="Montserrat"/>
              </a:rPr>
              <a:t>Introduce what International Women’s Day is and why it is matters/celebrated.</a:t>
            </a:r>
          </a:p>
          <a:p>
            <a:pPr marL="388620" lvl="1" indent="-194310" algn="l">
              <a:lnSpc>
                <a:spcPts val="2483"/>
              </a:lnSpc>
              <a:buFont typeface="Arial"/>
              <a:buChar char="•"/>
            </a:pPr>
            <a:r>
              <a:rPr lang="en-US" sz="1800" spc="72">
                <a:solidFill>
                  <a:srgbClr val="000000"/>
                </a:solidFill>
                <a:latin typeface="Montserrat"/>
                <a:ea typeface="Montserrat"/>
                <a:cs typeface="Montserrat"/>
                <a:sym typeface="Montserrat"/>
              </a:rPr>
              <a:t>Go over celebrating achievements and barriers that women can face. </a:t>
            </a:r>
          </a:p>
          <a:p>
            <a:pPr marL="388620" lvl="1" indent="-194310" algn="l">
              <a:lnSpc>
                <a:spcPts val="2483"/>
              </a:lnSpc>
              <a:buFont typeface="Arial"/>
              <a:buChar char="•"/>
            </a:pPr>
            <a:r>
              <a:rPr lang="en-US" sz="1800" spc="72">
                <a:solidFill>
                  <a:srgbClr val="000000"/>
                </a:solidFill>
                <a:latin typeface="Montserrat"/>
                <a:ea typeface="Montserrat"/>
                <a:cs typeface="Montserrat"/>
                <a:sym typeface="Montserrat"/>
              </a:rPr>
              <a:t>Your input clearly prepares students to think about: Achievement, Barriers, Resilience, Everyday impact</a:t>
            </a:r>
          </a:p>
        </p:txBody>
      </p:sp>
      <p:grpSp>
        <p:nvGrpSpPr>
          <p:cNvPr id="15" name="Group 15"/>
          <p:cNvGrpSpPr/>
          <p:nvPr/>
        </p:nvGrpSpPr>
        <p:grpSpPr>
          <a:xfrm>
            <a:off x="1935130" y="6151833"/>
            <a:ext cx="6905776" cy="3106467"/>
            <a:chOff x="0" y="0"/>
            <a:chExt cx="1818805" cy="818164"/>
          </a:xfrm>
        </p:grpSpPr>
        <p:sp>
          <p:nvSpPr>
            <p:cNvPr id="16" name="Freeform 16"/>
            <p:cNvSpPr/>
            <p:nvPr/>
          </p:nvSpPr>
          <p:spPr>
            <a:xfrm>
              <a:off x="0" y="0"/>
              <a:ext cx="1818805" cy="818164"/>
            </a:xfrm>
            <a:custGeom>
              <a:avLst/>
              <a:gdLst/>
              <a:ahLst/>
              <a:cxnLst/>
              <a:rect l="l" t="t" r="r" b="b"/>
              <a:pathLst>
                <a:path w="1818805" h="818164">
                  <a:moveTo>
                    <a:pt x="44843" y="0"/>
                  </a:moveTo>
                  <a:lnTo>
                    <a:pt x="1773962" y="0"/>
                  </a:lnTo>
                  <a:cubicBezTo>
                    <a:pt x="1798728" y="0"/>
                    <a:pt x="1818805" y="20077"/>
                    <a:pt x="1818805" y="44843"/>
                  </a:cubicBezTo>
                  <a:lnTo>
                    <a:pt x="1818805" y="773321"/>
                  </a:lnTo>
                  <a:cubicBezTo>
                    <a:pt x="1818805" y="798087"/>
                    <a:pt x="1798728" y="818164"/>
                    <a:pt x="1773962" y="818164"/>
                  </a:cubicBezTo>
                  <a:lnTo>
                    <a:pt x="44843" y="818164"/>
                  </a:lnTo>
                  <a:cubicBezTo>
                    <a:pt x="20077" y="818164"/>
                    <a:pt x="0" y="798087"/>
                    <a:pt x="0" y="773321"/>
                  </a:cubicBezTo>
                  <a:lnTo>
                    <a:pt x="0" y="44843"/>
                  </a:lnTo>
                  <a:cubicBezTo>
                    <a:pt x="0" y="20077"/>
                    <a:pt x="20077" y="0"/>
                    <a:pt x="44843" y="0"/>
                  </a:cubicBezTo>
                  <a:close/>
                </a:path>
              </a:pathLst>
            </a:custGeom>
            <a:ln w="9525" cap="rnd">
              <a:solidFill>
                <a:srgbClr val="000000"/>
              </a:solidFill>
              <a:prstDash val="solid"/>
              <a:round/>
            </a:ln>
          </p:spPr>
          <p:txBody>
            <a:bodyPr/>
            <a:lstStyle/>
            <a:p>
              <a:endParaRPr lang="en-US"/>
            </a:p>
          </p:txBody>
        </p:sp>
        <p:sp>
          <p:nvSpPr>
            <p:cNvPr id="17" name="TextBox 17"/>
            <p:cNvSpPr txBox="1"/>
            <p:nvPr/>
          </p:nvSpPr>
          <p:spPr>
            <a:xfrm>
              <a:off x="0" y="-38100"/>
              <a:ext cx="1818805" cy="856264"/>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2240062" y="6342333"/>
            <a:ext cx="6426375" cy="2502027"/>
          </a:xfrm>
          <a:prstGeom prst="rect">
            <a:avLst/>
          </a:prstGeom>
        </p:spPr>
        <p:txBody>
          <a:bodyPr lIns="0" tIns="0" rIns="0" bIns="0" rtlCol="0" anchor="t">
            <a:spAutoFit/>
          </a:bodyPr>
          <a:lstStyle/>
          <a:p>
            <a:pPr algn="l">
              <a:lnSpc>
                <a:spcPts val="2483"/>
              </a:lnSpc>
            </a:pPr>
            <a:r>
              <a:rPr lang="en-US" sz="1800" b="1" spc="72">
                <a:solidFill>
                  <a:srgbClr val="000000"/>
                </a:solidFill>
                <a:latin typeface="Montserrat Bold"/>
                <a:ea typeface="Montserrat Bold"/>
                <a:cs typeface="Montserrat Bold"/>
                <a:sym typeface="Montserrat Bold"/>
              </a:rPr>
              <a:t>3. Main Class Activity (15 mins)</a:t>
            </a:r>
          </a:p>
          <a:p>
            <a:pPr marL="388620" lvl="1" indent="-194310" algn="l">
              <a:lnSpc>
                <a:spcPts val="2483"/>
              </a:lnSpc>
              <a:buFont typeface="Arial"/>
              <a:buChar char="•"/>
            </a:pPr>
            <a:r>
              <a:rPr lang="en-US" sz="1800" spc="72">
                <a:solidFill>
                  <a:srgbClr val="000000"/>
                </a:solidFill>
                <a:latin typeface="Montserrat"/>
                <a:ea typeface="Montserrat"/>
                <a:cs typeface="Montserrat"/>
                <a:sym typeface="Montserrat"/>
              </a:rPr>
              <a:t>Divide into groups (4–6) or pairs.</a:t>
            </a:r>
          </a:p>
          <a:p>
            <a:pPr marL="388620" lvl="1" indent="-194310" algn="l">
              <a:lnSpc>
                <a:spcPts val="2483"/>
              </a:lnSpc>
              <a:buFont typeface="Arial"/>
              <a:buChar char="•"/>
            </a:pPr>
            <a:r>
              <a:rPr lang="en-US" sz="1800" spc="72">
                <a:solidFill>
                  <a:srgbClr val="000000"/>
                </a:solidFill>
                <a:latin typeface="Montserrat"/>
                <a:ea typeface="Montserrat"/>
                <a:cs typeface="Montserrat"/>
                <a:sym typeface="Montserrat"/>
              </a:rPr>
              <a:t>Students to discuss a woman (in their life or not)  who inspires them by answering the questions</a:t>
            </a:r>
          </a:p>
          <a:p>
            <a:pPr marL="388620" lvl="1" indent="-194310" algn="l">
              <a:lnSpc>
                <a:spcPts val="2483"/>
              </a:lnSpc>
              <a:buFont typeface="Arial"/>
              <a:buChar char="•"/>
            </a:pPr>
            <a:r>
              <a:rPr lang="en-US" sz="1800" spc="72">
                <a:solidFill>
                  <a:srgbClr val="000000"/>
                </a:solidFill>
                <a:latin typeface="Montserrat"/>
                <a:ea typeface="Montserrat"/>
                <a:cs typeface="Montserrat"/>
                <a:sym typeface="Montserrat"/>
              </a:rPr>
              <a:t>Students can share and feedback to class individually/as a group/in pairs</a:t>
            </a:r>
          </a:p>
          <a:p>
            <a:pPr marL="388620" lvl="1" indent="-194310" algn="l">
              <a:lnSpc>
                <a:spcPts val="2483"/>
              </a:lnSpc>
              <a:buFont typeface="Arial"/>
              <a:buChar char="•"/>
            </a:pPr>
            <a:r>
              <a:rPr lang="en-US" sz="1800" spc="72">
                <a:solidFill>
                  <a:srgbClr val="000000"/>
                </a:solidFill>
                <a:latin typeface="Montserrat"/>
                <a:ea typeface="Montserrat"/>
                <a:cs typeface="Montserrat"/>
                <a:sym typeface="Montserrat"/>
              </a:rPr>
              <a:t>Tutor link back to: Respect/ Opportunity/ Representation/ Challenging stereotypes</a:t>
            </a:r>
          </a:p>
        </p:txBody>
      </p:sp>
      <p:grpSp>
        <p:nvGrpSpPr>
          <p:cNvPr id="19" name="Group 19"/>
          <p:cNvGrpSpPr/>
          <p:nvPr/>
        </p:nvGrpSpPr>
        <p:grpSpPr>
          <a:xfrm>
            <a:off x="9144000" y="6151833"/>
            <a:ext cx="7166565" cy="2748327"/>
            <a:chOff x="0" y="0"/>
            <a:chExt cx="1887490" cy="723839"/>
          </a:xfrm>
        </p:grpSpPr>
        <p:sp>
          <p:nvSpPr>
            <p:cNvPr id="20" name="Freeform 20"/>
            <p:cNvSpPr/>
            <p:nvPr/>
          </p:nvSpPr>
          <p:spPr>
            <a:xfrm>
              <a:off x="0" y="0"/>
              <a:ext cx="1887490" cy="723839"/>
            </a:xfrm>
            <a:custGeom>
              <a:avLst/>
              <a:gdLst/>
              <a:ahLst/>
              <a:cxnLst/>
              <a:rect l="l" t="t" r="r" b="b"/>
              <a:pathLst>
                <a:path w="1887490" h="723839">
                  <a:moveTo>
                    <a:pt x="43211" y="0"/>
                  </a:moveTo>
                  <a:lnTo>
                    <a:pt x="1844279" y="0"/>
                  </a:lnTo>
                  <a:cubicBezTo>
                    <a:pt x="1868144" y="0"/>
                    <a:pt x="1887490" y="19346"/>
                    <a:pt x="1887490" y="43211"/>
                  </a:cubicBezTo>
                  <a:lnTo>
                    <a:pt x="1887490" y="680628"/>
                  </a:lnTo>
                  <a:cubicBezTo>
                    <a:pt x="1887490" y="704493"/>
                    <a:pt x="1868144" y="723839"/>
                    <a:pt x="1844279" y="723839"/>
                  </a:cubicBezTo>
                  <a:lnTo>
                    <a:pt x="43211" y="723839"/>
                  </a:lnTo>
                  <a:cubicBezTo>
                    <a:pt x="19346" y="723839"/>
                    <a:pt x="0" y="704493"/>
                    <a:pt x="0" y="680628"/>
                  </a:cubicBezTo>
                  <a:lnTo>
                    <a:pt x="0" y="43211"/>
                  </a:lnTo>
                  <a:cubicBezTo>
                    <a:pt x="0" y="19346"/>
                    <a:pt x="19346" y="0"/>
                    <a:pt x="43211" y="0"/>
                  </a:cubicBezTo>
                  <a:close/>
                </a:path>
              </a:pathLst>
            </a:custGeom>
            <a:ln w="9525" cap="rnd">
              <a:solidFill>
                <a:srgbClr val="000000"/>
              </a:solidFill>
              <a:prstDash val="solid"/>
              <a:round/>
            </a:ln>
          </p:spPr>
          <p:txBody>
            <a:bodyPr/>
            <a:lstStyle/>
            <a:p>
              <a:endParaRPr lang="en-US"/>
            </a:p>
          </p:txBody>
        </p:sp>
        <p:sp>
          <p:nvSpPr>
            <p:cNvPr id="21" name="TextBox 21"/>
            <p:cNvSpPr txBox="1"/>
            <p:nvPr/>
          </p:nvSpPr>
          <p:spPr>
            <a:xfrm>
              <a:off x="0" y="-38100"/>
              <a:ext cx="1887490" cy="761939"/>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2"/>
          <p:cNvSpPr txBox="1"/>
          <p:nvPr/>
        </p:nvSpPr>
        <p:spPr>
          <a:xfrm>
            <a:off x="9450506" y="6425254"/>
            <a:ext cx="6426375" cy="1873377"/>
          </a:xfrm>
          <a:prstGeom prst="rect">
            <a:avLst/>
          </a:prstGeom>
        </p:spPr>
        <p:txBody>
          <a:bodyPr lIns="0" tIns="0" rIns="0" bIns="0" rtlCol="0" anchor="t">
            <a:spAutoFit/>
          </a:bodyPr>
          <a:lstStyle/>
          <a:p>
            <a:pPr algn="l">
              <a:lnSpc>
                <a:spcPts val="2483"/>
              </a:lnSpc>
            </a:pPr>
            <a:r>
              <a:rPr lang="en-US" sz="1800" b="1" spc="72">
                <a:solidFill>
                  <a:srgbClr val="000000"/>
                </a:solidFill>
                <a:latin typeface="Montserrat Bold"/>
                <a:ea typeface="Montserrat Bold"/>
                <a:cs typeface="Montserrat Bold"/>
                <a:sym typeface="Montserrat Bold"/>
              </a:rPr>
              <a:t>4. Reflection &amp; Wrap (5–8 mins)</a:t>
            </a:r>
          </a:p>
          <a:p>
            <a:pPr marL="388620" lvl="1" indent="-194310" algn="l">
              <a:lnSpc>
                <a:spcPts val="2483"/>
              </a:lnSpc>
              <a:buFont typeface="Arial"/>
              <a:buChar char="•"/>
            </a:pPr>
            <a:r>
              <a:rPr lang="en-US" sz="1800" spc="72">
                <a:solidFill>
                  <a:srgbClr val="000000"/>
                </a:solidFill>
                <a:latin typeface="Montserrat"/>
                <a:ea typeface="Montserrat"/>
                <a:cs typeface="Montserrat"/>
                <a:sym typeface="Montserrat"/>
              </a:rPr>
              <a:t>Ask: the questions on the reflection page as well as “One new thing you learned today?”</a:t>
            </a:r>
          </a:p>
          <a:p>
            <a:pPr marL="388620" lvl="1" indent="-194310" algn="l">
              <a:lnSpc>
                <a:spcPts val="2483"/>
              </a:lnSpc>
              <a:buFont typeface="Arial"/>
              <a:buChar char="•"/>
            </a:pPr>
            <a:r>
              <a:rPr lang="en-US" sz="1800" spc="72">
                <a:solidFill>
                  <a:srgbClr val="000000"/>
                </a:solidFill>
                <a:latin typeface="Montserrat"/>
                <a:ea typeface="Montserrat"/>
                <a:cs typeface="Montserrat"/>
                <a:sym typeface="Montserrat"/>
              </a:rPr>
              <a:t>Encourage volunteers to share.</a:t>
            </a:r>
          </a:p>
          <a:p>
            <a:pPr marL="388620" lvl="1" indent="-194310" algn="l">
              <a:lnSpc>
                <a:spcPts val="2483"/>
              </a:lnSpc>
              <a:buFont typeface="Arial"/>
              <a:buChar char="•"/>
            </a:pPr>
            <a:r>
              <a:rPr lang="en-US" sz="1800" spc="72">
                <a:solidFill>
                  <a:srgbClr val="000000"/>
                </a:solidFill>
                <a:latin typeface="Montserrat"/>
                <a:ea typeface="Montserrat"/>
                <a:cs typeface="Montserrat"/>
                <a:sym typeface="Montserrat"/>
              </a:rPr>
              <a:t>Show Navigate slide → prompt students to log learning/reflections.</a:t>
            </a:r>
          </a:p>
        </p:txBody>
      </p:sp>
      <p:sp>
        <p:nvSpPr>
          <p:cNvPr id="23" name="TextBox 23"/>
          <p:cNvSpPr txBox="1"/>
          <p:nvPr/>
        </p:nvSpPr>
        <p:spPr>
          <a:xfrm>
            <a:off x="17208850" y="886206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a:ea typeface="Montserrat"/>
                <a:cs typeface="Montserrat"/>
                <a:sym typeface="Montserrat"/>
              </a:rPr>
              <a:t>|</a:t>
            </a:r>
            <a:r>
              <a:rPr lang="en-US" sz="2400" b="1">
                <a:solidFill>
                  <a:srgbClr val="000000"/>
                </a:solidFill>
                <a:latin typeface="Montserrat Bold"/>
                <a:ea typeface="Montserrat Bold"/>
                <a:cs typeface="Montserrat Bold"/>
                <a:sym typeface="Montserrat Bold"/>
              </a:rPr>
              <a:t> 02</a:t>
            </a:r>
          </a:p>
        </p:txBody>
      </p:sp>
      <p:grpSp>
        <p:nvGrpSpPr>
          <p:cNvPr id="24" name="Group 24"/>
          <p:cNvGrpSpPr/>
          <p:nvPr/>
        </p:nvGrpSpPr>
        <p:grpSpPr>
          <a:xfrm>
            <a:off x="-1" y="138890"/>
            <a:ext cx="2595941" cy="562894"/>
            <a:chOff x="0" y="0"/>
            <a:chExt cx="1113833" cy="228103"/>
          </a:xfrm>
        </p:grpSpPr>
        <p:sp>
          <p:nvSpPr>
            <p:cNvPr id="25" name="Freeform 25"/>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D23A81"/>
            </a:solidFill>
          </p:spPr>
          <p:txBody>
            <a:bodyPr/>
            <a:lstStyle/>
            <a:p>
              <a:endParaRPr lang="en-US"/>
            </a:p>
          </p:txBody>
        </p:sp>
        <p:sp>
          <p:nvSpPr>
            <p:cNvPr id="26" name="TextBox 26"/>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sp>
        <p:nvSpPr>
          <p:cNvPr id="27" name="TextBox 27"/>
          <p:cNvSpPr txBox="1"/>
          <p:nvPr/>
        </p:nvSpPr>
        <p:spPr>
          <a:xfrm>
            <a:off x="315982" y="214914"/>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TUTOR NOTES</a:t>
            </a:r>
          </a:p>
        </p:txBody>
      </p:sp>
      <p:sp>
        <p:nvSpPr>
          <p:cNvPr id="28" name="AutoShape 28"/>
          <p:cNvSpPr/>
          <p:nvPr/>
        </p:nvSpPr>
        <p:spPr>
          <a:xfrm>
            <a:off x="1767269" y="9436869"/>
            <a:ext cx="15366475" cy="0"/>
          </a:xfrm>
          <a:prstGeom prst="line">
            <a:avLst/>
          </a:prstGeom>
          <a:ln w="9525" cap="flat">
            <a:solidFill>
              <a:srgbClr val="000000"/>
            </a:solidFill>
            <a:prstDash val="solid"/>
            <a:headEnd type="none" w="sm" len="sm"/>
            <a:tailEnd type="none" w="sm" len="sm"/>
          </a:ln>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630398" y="4497991"/>
            <a:ext cx="10551815" cy="1291019"/>
            <a:chOff x="0" y="0"/>
            <a:chExt cx="4275945" cy="523163"/>
          </a:xfrm>
        </p:grpSpPr>
        <p:sp>
          <p:nvSpPr>
            <p:cNvPr id="3" name="Freeform 3"/>
            <p:cNvSpPr/>
            <p:nvPr/>
          </p:nvSpPr>
          <p:spPr>
            <a:xfrm>
              <a:off x="0" y="0"/>
              <a:ext cx="4275944" cy="523163"/>
            </a:xfrm>
            <a:custGeom>
              <a:avLst/>
              <a:gdLst/>
              <a:ahLst/>
              <a:cxnLst/>
              <a:rect l="l" t="t" r="r" b="b"/>
              <a:pathLst>
                <a:path w="4275944" h="523163">
                  <a:moveTo>
                    <a:pt x="0" y="0"/>
                  </a:moveTo>
                  <a:lnTo>
                    <a:pt x="4275944" y="0"/>
                  </a:lnTo>
                  <a:lnTo>
                    <a:pt x="4275944" y="523163"/>
                  </a:lnTo>
                  <a:lnTo>
                    <a:pt x="0" y="523163"/>
                  </a:lnTo>
                  <a:close/>
                </a:path>
              </a:pathLst>
            </a:custGeom>
            <a:gradFill rotWithShape="1">
              <a:gsLst>
                <a:gs pos="0">
                  <a:srgbClr val="224AA8">
                    <a:alpha val="100000"/>
                  </a:srgbClr>
                </a:gs>
                <a:gs pos="100000">
                  <a:srgbClr val="B56FDC">
                    <a:alpha val="100000"/>
                  </a:srgbClr>
                </a:gs>
              </a:gsLst>
              <a:lin ang="0"/>
            </a:gradFill>
          </p:spPr>
          <p:txBody>
            <a:bodyPr/>
            <a:lstStyle/>
            <a:p>
              <a:endParaRPr lang="en-US"/>
            </a:p>
          </p:txBody>
        </p:sp>
        <p:sp>
          <p:nvSpPr>
            <p:cNvPr id="4" name="TextBox 4"/>
            <p:cNvSpPr txBox="1"/>
            <p:nvPr/>
          </p:nvSpPr>
          <p:spPr>
            <a:xfrm>
              <a:off x="0" y="-38100"/>
              <a:ext cx="4275945" cy="56126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635611" y="420337"/>
            <a:ext cx="2265241" cy="608363"/>
          </a:xfrm>
          <a:custGeom>
            <a:avLst/>
            <a:gdLst/>
            <a:ahLst/>
            <a:cxnLst/>
            <a:rect l="l" t="t" r="r" b="b"/>
            <a:pathLst>
              <a:path w="2265241" h="608363">
                <a:moveTo>
                  <a:pt x="0" y="0"/>
                </a:moveTo>
                <a:lnTo>
                  <a:pt x="2265241" y="0"/>
                </a:lnTo>
                <a:lnTo>
                  <a:pt x="2265241" y="608363"/>
                </a:lnTo>
                <a:lnTo>
                  <a:pt x="0" y="608363"/>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0" y="138890"/>
            <a:ext cx="2595940" cy="562894"/>
            <a:chOff x="0" y="0"/>
            <a:chExt cx="1113833" cy="228103"/>
          </a:xfrm>
        </p:grpSpPr>
        <p:sp>
          <p:nvSpPr>
            <p:cNvPr id="7" name="Freeform 7"/>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D23A81"/>
            </a:solidFill>
          </p:spPr>
          <p:txBody>
            <a:bodyPr/>
            <a:lstStyle/>
            <a:p>
              <a:endParaRPr lang="en-US"/>
            </a:p>
          </p:txBody>
        </p:sp>
        <p:sp>
          <p:nvSpPr>
            <p:cNvPr id="8" name="TextBox 8"/>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sp>
        <p:nvSpPr>
          <p:cNvPr id="9" name="AutoShape 9"/>
          <p:cNvSpPr/>
          <p:nvPr/>
        </p:nvSpPr>
        <p:spPr>
          <a:xfrm>
            <a:off x="1767269" y="9436869"/>
            <a:ext cx="15366475" cy="0"/>
          </a:xfrm>
          <a:prstGeom prst="line">
            <a:avLst/>
          </a:prstGeom>
          <a:ln w="9525" cap="flat">
            <a:solidFill>
              <a:srgbClr val="000000"/>
            </a:solidFill>
            <a:prstDash val="solid"/>
            <a:headEnd type="none" w="sm" len="sm"/>
            <a:tailEnd type="none" w="sm" len="sm"/>
          </a:ln>
        </p:spPr>
        <p:txBody>
          <a:bodyPr/>
          <a:lstStyle/>
          <a:p>
            <a:endParaRPr lang="en-US"/>
          </a:p>
        </p:txBody>
      </p:sp>
      <p:grpSp>
        <p:nvGrpSpPr>
          <p:cNvPr id="10" name="Group 10"/>
          <p:cNvGrpSpPr/>
          <p:nvPr/>
        </p:nvGrpSpPr>
        <p:grpSpPr>
          <a:xfrm>
            <a:off x="0" y="1148974"/>
            <a:ext cx="10243036" cy="855556"/>
            <a:chOff x="0" y="0"/>
            <a:chExt cx="4150817" cy="346699"/>
          </a:xfrm>
        </p:grpSpPr>
        <p:sp>
          <p:nvSpPr>
            <p:cNvPr id="11" name="Freeform 11"/>
            <p:cNvSpPr/>
            <p:nvPr/>
          </p:nvSpPr>
          <p:spPr>
            <a:xfrm>
              <a:off x="0" y="0"/>
              <a:ext cx="4150817" cy="346699"/>
            </a:xfrm>
            <a:custGeom>
              <a:avLst/>
              <a:gdLst/>
              <a:ahLst/>
              <a:cxnLst/>
              <a:rect l="l" t="t" r="r" b="b"/>
              <a:pathLst>
                <a:path w="4150817" h="346699">
                  <a:moveTo>
                    <a:pt x="0" y="0"/>
                  </a:moveTo>
                  <a:lnTo>
                    <a:pt x="4150817" y="0"/>
                  </a:lnTo>
                  <a:lnTo>
                    <a:pt x="4150817" y="346699"/>
                  </a:lnTo>
                  <a:lnTo>
                    <a:pt x="0" y="346699"/>
                  </a:lnTo>
                  <a:close/>
                </a:path>
              </a:pathLst>
            </a:custGeom>
            <a:solidFill>
              <a:srgbClr val="000000"/>
            </a:solidFill>
          </p:spPr>
          <p:txBody>
            <a:bodyPr/>
            <a:lstStyle/>
            <a:p>
              <a:endParaRPr lang="en-US"/>
            </a:p>
          </p:txBody>
        </p:sp>
        <p:sp>
          <p:nvSpPr>
            <p:cNvPr id="12" name="TextBox 12"/>
            <p:cNvSpPr txBox="1"/>
            <p:nvPr/>
          </p:nvSpPr>
          <p:spPr>
            <a:xfrm>
              <a:off x="0" y="-38100"/>
              <a:ext cx="4150817" cy="384799"/>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8788644" y="3890016"/>
            <a:ext cx="8196096" cy="2771169"/>
            <a:chOff x="0" y="0"/>
            <a:chExt cx="2158642" cy="729855"/>
          </a:xfrm>
        </p:grpSpPr>
        <p:sp>
          <p:nvSpPr>
            <p:cNvPr id="14" name="Freeform 14"/>
            <p:cNvSpPr/>
            <p:nvPr/>
          </p:nvSpPr>
          <p:spPr>
            <a:xfrm>
              <a:off x="0" y="0"/>
              <a:ext cx="2158642" cy="729855"/>
            </a:xfrm>
            <a:custGeom>
              <a:avLst/>
              <a:gdLst/>
              <a:ahLst/>
              <a:cxnLst/>
              <a:rect l="l" t="t" r="r" b="b"/>
              <a:pathLst>
                <a:path w="2158642" h="729855">
                  <a:moveTo>
                    <a:pt x="0" y="0"/>
                  </a:moveTo>
                  <a:lnTo>
                    <a:pt x="2158642" y="0"/>
                  </a:lnTo>
                  <a:lnTo>
                    <a:pt x="2158642" y="729855"/>
                  </a:lnTo>
                  <a:lnTo>
                    <a:pt x="0" y="729855"/>
                  </a:lnTo>
                  <a:close/>
                </a:path>
              </a:pathLst>
            </a:custGeom>
            <a:solidFill>
              <a:srgbClr val="EDEDED"/>
            </a:solidFill>
          </p:spPr>
          <p:txBody>
            <a:bodyPr/>
            <a:lstStyle/>
            <a:p>
              <a:endParaRPr lang="en-US"/>
            </a:p>
          </p:txBody>
        </p:sp>
        <p:sp>
          <p:nvSpPr>
            <p:cNvPr id="15" name="TextBox 15"/>
            <p:cNvSpPr txBox="1"/>
            <p:nvPr/>
          </p:nvSpPr>
          <p:spPr>
            <a:xfrm>
              <a:off x="0" y="-38100"/>
              <a:ext cx="2158642" cy="767955"/>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7208850" y="886206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a:ea typeface="Montserrat"/>
                <a:cs typeface="Montserrat"/>
                <a:sym typeface="Montserrat"/>
              </a:rPr>
              <a:t>|</a:t>
            </a:r>
            <a:r>
              <a:rPr lang="en-US" sz="2400" b="1">
                <a:solidFill>
                  <a:srgbClr val="000000"/>
                </a:solidFill>
                <a:latin typeface="Montserrat Bold"/>
                <a:ea typeface="Montserrat Bold"/>
                <a:cs typeface="Montserrat Bold"/>
                <a:sym typeface="Montserrat Bold"/>
              </a:rPr>
              <a:t> 03</a:t>
            </a:r>
          </a:p>
        </p:txBody>
      </p:sp>
      <p:sp>
        <p:nvSpPr>
          <p:cNvPr id="17" name="TextBox 17"/>
          <p:cNvSpPr txBox="1"/>
          <p:nvPr/>
        </p:nvSpPr>
        <p:spPr>
          <a:xfrm>
            <a:off x="315982" y="214914"/>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TUTOR NOTES</a:t>
            </a:r>
          </a:p>
        </p:txBody>
      </p:sp>
      <p:sp>
        <p:nvSpPr>
          <p:cNvPr id="18" name="TextBox 18"/>
          <p:cNvSpPr txBox="1"/>
          <p:nvPr/>
        </p:nvSpPr>
        <p:spPr>
          <a:xfrm>
            <a:off x="1693925" y="1244964"/>
            <a:ext cx="10276075" cy="711200"/>
          </a:xfrm>
          <a:prstGeom prst="rect">
            <a:avLst/>
          </a:prstGeom>
        </p:spPr>
        <p:txBody>
          <a:bodyPr lIns="0" tIns="0" rIns="0" bIns="0" rtlCol="0" anchor="t">
            <a:spAutoFit/>
          </a:bodyPr>
          <a:lstStyle/>
          <a:p>
            <a:pPr algn="l">
              <a:lnSpc>
                <a:spcPts val="5500"/>
              </a:lnSpc>
            </a:pPr>
            <a:r>
              <a:rPr lang="en-US" sz="5000" b="1">
                <a:solidFill>
                  <a:srgbClr val="FFFFFF"/>
                </a:solidFill>
                <a:latin typeface="Montserrat Bold"/>
                <a:ea typeface="Montserrat Bold"/>
                <a:cs typeface="Montserrat Bold"/>
                <a:sym typeface="Montserrat Bold"/>
              </a:rPr>
              <a:t>MAIN GROUP ACTIVITY</a:t>
            </a:r>
          </a:p>
        </p:txBody>
      </p:sp>
      <p:grpSp>
        <p:nvGrpSpPr>
          <p:cNvPr id="19" name="Group 19"/>
          <p:cNvGrpSpPr/>
          <p:nvPr/>
        </p:nvGrpSpPr>
        <p:grpSpPr>
          <a:xfrm>
            <a:off x="1767269" y="3927416"/>
            <a:ext cx="6668316" cy="4852891"/>
            <a:chOff x="0" y="0"/>
            <a:chExt cx="1756264" cy="1278128"/>
          </a:xfrm>
        </p:grpSpPr>
        <p:sp>
          <p:nvSpPr>
            <p:cNvPr id="20" name="Freeform 20"/>
            <p:cNvSpPr/>
            <p:nvPr/>
          </p:nvSpPr>
          <p:spPr>
            <a:xfrm>
              <a:off x="0" y="0"/>
              <a:ext cx="1756264" cy="1278128"/>
            </a:xfrm>
            <a:custGeom>
              <a:avLst/>
              <a:gdLst/>
              <a:ahLst/>
              <a:cxnLst/>
              <a:rect l="l" t="t" r="r" b="b"/>
              <a:pathLst>
                <a:path w="1756264" h="1278128">
                  <a:moveTo>
                    <a:pt x="0" y="0"/>
                  </a:moveTo>
                  <a:lnTo>
                    <a:pt x="1756264" y="0"/>
                  </a:lnTo>
                  <a:lnTo>
                    <a:pt x="1756264" y="1278128"/>
                  </a:lnTo>
                  <a:lnTo>
                    <a:pt x="0" y="1278128"/>
                  </a:lnTo>
                  <a:close/>
                </a:path>
              </a:pathLst>
            </a:custGeom>
            <a:gradFill rotWithShape="1">
              <a:gsLst>
                <a:gs pos="0">
                  <a:srgbClr val="224AA8">
                    <a:alpha val="100000"/>
                  </a:srgbClr>
                </a:gs>
                <a:gs pos="100000">
                  <a:srgbClr val="B56FDC">
                    <a:alpha val="100000"/>
                  </a:srgbClr>
                </a:gs>
              </a:gsLst>
              <a:lin ang="0"/>
            </a:gradFill>
          </p:spPr>
          <p:txBody>
            <a:bodyPr/>
            <a:lstStyle/>
            <a:p>
              <a:endParaRPr lang="en-US"/>
            </a:p>
          </p:txBody>
        </p:sp>
        <p:sp>
          <p:nvSpPr>
            <p:cNvPr id="21" name="TextBox 21"/>
            <p:cNvSpPr txBox="1"/>
            <p:nvPr/>
          </p:nvSpPr>
          <p:spPr>
            <a:xfrm>
              <a:off x="0" y="-38100"/>
              <a:ext cx="1756264" cy="1316228"/>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933895" y="4108485"/>
            <a:ext cx="6234120" cy="4178808"/>
          </a:xfrm>
          <a:prstGeom prst="rect">
            <a:avLst/>
          </a:prstGeom>
        </p:spPr>
        <p:txBody>
          <a:bodyPr lIns="0" tIns="0" rIns="0" bIns="0" rtlCol="0" anchor="t">
            <a:spAutoFit/>
          </a:bodyPr>
          <a:lstStyle/>
          <a:p>
            <a:pPr algn="l">
              <a:lnSpc>
                <a:spcPts val="3035"/>
              </a:lnSpc>
            </a:pPr>
            <a:r>
              <a:rPr lang="en-US" sz="2199" b="1" spc="87">
                <a:solidFill>
                  <a:srgbClr val="FFFFFF"/>
                </a:solidFill>
                <a:latin typeface="Montserrat Bold"/>
                <a:ea typeface="Montserrat Bold"/>
                <a:cs typeface="Montserrat Bold"/>
                <a:sym typeface="Montserrat Bold"/>
              </a:rPr>
              <a:t>Students to discuss in groups a woman in their life, community, or society who has influenced or inspired them.</a:t>
            </a:r>
          </a:p>
          <a:p>
            <a:pPr algn="l">
              <a:lnSpc>
                <a:spcPts val="3035"/>
              </a:lnSpc>
            </a:pPr>
            <a:endParaRPr lang="en-US" sz="2199" b="1" spc="87">
              <a:solidFill>
                <a:srgbClr val="FFFFFF"/>
              </a:solidFill>
              <a:latin typeface="Montserrat Bold"/>
              <a:ea typeface="Montserrat Bold"/>
              <a:cs typeface="Montserrat Bold"/>
              <a:sym typeface="Montserrat Bold"/>
            </a:endParaRPr>
          </a:p>
          <a:p>
            <a:pPr algn="l">
              <a:lnSpc>
                <a:spcPts val="3035"/>
              </a:lnSpc>
            </a:pPr>
            <a:r>
              <a:rPr lang="en-US" sz="2199" b="1" spc="87">
                <a:solidFill>
                  <a:srgbClr val="FFFFFF"/>
                </a:solidFill>
                <a:latin typeface="Montserrat Bold"/>
                <a:ea typeface="Montserrat Bold"/>
                <a:cs typeface="Montserrat Bold"/>
                <a:sym typeface="Montserrat Bold"/>
              </a:rPr>
              <a:t>This could be:</a:t>
            </a:r>
          </a:p>
          <a:p>
            <a:pPr marL="474979" lvl="1" indent="-237490" algn="l">
              <a:lnSpc>
                <a:spcPts val="3035"/>
              </a:lnSpc>
              <a:buFont typeface="Arial"/>
              <a:buChar char="•"/>
            </a:pPr>
            <a:r>
              <a:rPr lang="en-US" sz="2199" b="1" spc="87">
                <a:solidFill>
                  <a:srgbClr val="FFFFFF"/>
                </a:solidFill>
                <a:latin typeface="Montserrat Bold"/>
                <a:ea typeface="Montserrat Bold"/>
                <a:cs typeface="Montserrat Bold"/>
                <a:sym typeface="Montserrat Bold"/>
              </a:rPr>
              <a:t>A family member</a:t>
            </a:r>
          </a:p>
          <a:p>
            <a:pPr marL="474979" lvl="1" indent="-237490" algn="l">
              <a:lnSpc>
                <a:spcPts val="3035"/>
              </a:lnSpc>
              <a:buFont typeface="Arial"/>
              <a:buChar char="•"/>
            </a:pPr>
            <a:r>
              <a:rPr lang="en-US" sz="2199" b="1" spc="87">
                <a:solidFill>
                  <a:srgbClr val="FFFFFF"/>
                </a:solidFill>
                <a:latin typeface="Montserrat Bold"/>
                <a:ea typeface="Montserrat Bold"/>
                <a:cs typeface="Montserrat Bold"/>
                <a:sym typeface="Montserrat Bold"/>
              </a:rPr>
              <a:t>A teacher</a:t>
            </a:r>
          </a:p>
          <a:p>
            <a:pPr marL="474979" lvl="1" indent="-237490" algn="l">
              <a:lnSpc>
                <a:spcPts val="3035"/>
              </a:lnSpc>
              <a:buFont typeface="Arial"/>
              <a:buChar char="•"/>
            </a:pPr>
            <a:r>
              <a:rPr lang="en-US" sz="2199" b="1" spc="87">
                <a:solidFill>
                  <a:srgbClr val="FFFFFF"/>
                </a:solidFill>
                <a:latin typeface="Montserrat Bold"/>
                <a:ea typeface="Montserrat Bold"/>
                <a:cs typeface="Montserrat Bold"/>
                <a:sym typeface="Montserrat Bold"/>
              </a:rPr>
              <a:t>A public figure</a:t>
            </a:r>
          </a:p>
          <a:p>
            <a:pPr marL="474979" lvl="1" indent="-237490" algn="l">
              <a:lnSpc>
                <a:spcPts val="3035"/>
              </a:lnSpc>
              <a:buFont typeface="Arial"/>
              <a:buChar char="•"/>
            </a:pPr>
            <a:r>
              <a:rPr lang="en-US" sz="2199" b="1" spc="87">
                <a:solidFill>
                  <a:srgbClr val="FFFFFF"/>
                </a:solidFill>
                <a:latin typeface="Montserrat Bold"/>
                <a:ea typeface="Montserrat Bold"/>
                <a:cs typeface="Montserrat Bold"/>
                <a:sym typeface="Montserrat Bold"/>
              </a:rPr>
              <a:t>A coach</a:t>
            </a:r>
          </a:p>
          <a:p>
            <a:pPr marL="474979" lvl="1" indent="-237490" algn="l">
              <a:lnSpc>
                <a:spcPts val="3035"/>
              </a:lnSpc>
              <a:buFont typeface="Arial"/>
              <a:buChar char="•"/>
            </a:pPr>
            <a:r>
              <a:rPr lang="en-US" sz="2199" b="1" spc="87">
                <a:solidFill>
                  <a:srgbClr val="FFFFFF"/>
                </a:solidFill>
                <a:latin typeface="Montserrat Bold"/>
                <a:ea typeface="Montserrat Bold"/>
                <a:cs typeface="Montserrat Bold"/>
                <a:sym typeface="Montserrat Bold"/>
              </a:rPr>
              <a:t>A friend</a:t>
            </a:r>
          </a:p>
          <a:p>
            <a:pPr marL="474979" lvl="1" indent="-237490" algn="l">
              <a:lnSpc>
                <a:spcPts val="3035"/>
              </a:lnSpc>
              <a:buFont typeface="Arial"/>
              <a:buChar char="•"/>
            </a:pPr>
            <a:r>
              <a:rPr lang="en-US" sz="2199" b="1" spc="87">
                <a:solidFill>
                  <a:srgbClr val="FFFFFF"/>
                </a:solidFill>
                <a:latin typeface="Montserrat Bold"/>
                <a:ea typeface="Montserrat Bold"/>
                <a:cs typeface="Montserrat Bold"/>
                <a:sym typeface="Montserrat Bold"/>
              </a:rPr>
              <a:t>A historical figure</a:t>
            </a:r>
          </a:p>
        </p:txBody>
      </p:sp>
      <p:grpSp>
        <p:nvGrpSpPr>
          <p:cNvPr id="23" name="Group 23"/>
          <p:cNvGrpSpPr/>
          <p:nvPr/>
        </p:nvGrpSpPr>
        <p:grpSpPr>
          <a:xfrm>
            <a:off x="1767269" y="2910635"/>
            <a:ext cx="6668316" cy="855556"/>
            <a:chOff x="0" y="0"/>
            <a:chExt cx="2702222" cy="346699"/>
          </a:xfrm>
        </p:grpSpPr>
        <p:sp>
          <p:nvSpPr>
            <p:cNvPr id="24" name="Freeform 24"/>
            <p:cNvSpPr/>
            <p:nvPr/>
          </p:nvSpPr>
          <p:spPr>
            <a:xfrm>
              <a:off x="0" y="0"/>
              <a:ext cx="2702222" cy="346699"/>
            </a:xfrm>
            <a:custGeom>
              <a:avLst/>
              <a:gdLst/>
              <a:ahLst/>
              <a:cxnLst/>
              <a:rect l="l" t="t" r="r" b="b"/>
              <a:pathLst>
                <a:path w="2702222" h="346699">
                  <a:moveTo>
                    <a:pt x="0" y="0"/>
                  </a:moveTo>
                  <a:lnTo>
                    <a:pt x="2702222" y="0"/>
                  </a:lnTo>
                  <a:lnTo>
                    <a:pt x="2702222" y="346699"/>
                  </a:lnTo>
                  <a:lnTo>
                    <a:pt x="0" y="346699"/>
                  </a:lnTo>
                  <a:close/>
                </a:path>
              </a:pathLst>
            </a:custGeom>
            <a:solidFill>
              <a:srgbClr val="000000"/>
            </a:solidFill>
          </p:spPr>
          <p:txBody>
            <a:bodyPr/>
            <a:lstStyle/>
            <a:p>
              <a:endParaRPr lang="en-US"/>
            </a:p>
          </p:txBody>
        </p:sp>
        <p:sp>
          <p:nvSpPr>
            <p:cNvPr id="25" name="TextBox 25"/>
            <p:cNvSpPr txBox="1"/>
            <p:nvPr/>
          </p:nvSpPr>
          <p:spPr>
            <a:xfrm>
              <a:off x="0" y="-38100"/>
              <a:ext cx="2702222" cy="384799"/>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26"/>
          <p:cNvSpPr txBox="1"/>
          <p:nvPr/>
        </p:nvSpPr>
        <p:spPr>
          <a:xfrm>
            <a:off x="3435803" y="3146366"/>
            <a:ext cx="3357061" cy="428625"/>
          </a:xfrm>
          <a:prstGeom prst="rect">
            <a:avLst/>
          </a:prstGeom>
        </p:spPr>
        <p:txBody>
          <a:bodyPr lIns="0" tIns="0" rIns="0" bIns="0" rtlCol="0" anchor="t">
            <a:spAutoFit/>
          </a:bodyPr>
          <a:lstStyle/>
          <a:p>
            <a:pPr algn="ctr">
              <a:lnSpc>
                <a:spcPts val="3300"/>
              </a:lnSpc>
            </a:pPr>
            <a:r>
              <a:rPr lang="en-US" sz="3000" b="1">
                <a:solidFill>
                  <a:srgbClr val="FFFFFF"/>
                </a:solidFill>
                <a:latin typeface="Montserrat Bold"/>
                <a:ea typeface="Montserrat Bold"/>
                <a:cs typeface="Montserrat Bold"/>
                <a:sym typeface="Montserrat Bold"/>
              </a:rPr>
              <a:t>INSTRUCTIONS</a:t>
            </a:r>
          </a:p>
        </p:txBody>
      </p:sp>
      <p:grpSp>
        <p:nvGrpSpPr>
          <p:cNvPr id="27" name="Group 27"/>
          <p:cNvGrpSpPr/>
          <p:nvPr/>
        </p:nvGrpSpPr>
        <p:grpSpPr>
          <a:xfrm>
            <a:off x="8788644" y="2910635"/>
            <a:ext cx="8196096" cy="855556"/>
            <a:chOff x="0" y="0"/>
            <a:chExt cx="3321329" cy="346699"/>
          </a:xfrm>
        </p:grpSpPr>
        <p:sp>
          <p:nvSpPr>
            <p:cNvPr id="28" name="Freeform 28"/>
            <p:cNvSpPr/>
            <p:nvPr/>
          </p:nvSpPr>
          <p:spPr>
            <a:xfrm>
              <a:off x="0" y="0"/>
              <a:ext cx="3321329" cy="346699"/>
            </a:xfrm>
            <a:custGeom>
              <a:avLst/>
              <a:gdLst/>
              <a:ahLst/>
              <a:cxnLst/>
              <a:rect l="l" t="t" r="r" b="b"/>
              <a:pathLst>
                <a:path w="3321329" h="346699">
                  <a:moveTo>
                    <a:pt x="0" y="0"/>
                  </a:moveTo>
                  <a:lnTo>
                    <a:pt x="3321329" y="0"/>
                  </a:lnTo>
                  <a:lnTo>
                    <a:pt x="3321329" y="346699"/>
                  </a:lnTo>
                  <a:lnTo>
                    <a:pt x="0" y="346699"/>
                  </a:lnTo>
                  <a:close/>
                </a:path>
              </a:pathLst>
            </a:custGeom>
            <a:solidFill>
              <a:srgbClr val="000000"/>
            </a:solidFill>
          </p:spPr>
          <p:txBody>
            <a:bodyPr/>
            <a:lstStyle/>
            <a:p>
              <a:endParaRPr lang="en-US"/>
            </a:p>
          </p:txBody>
        </p:sp>
        <p:sp>
          <p:nvSpPr>
            <p:cNvPr id="29" name="TextBox 29"/>
            <p:cNvSpPr txBox="1"/>
            <p:nvPr/>
          </p:nvSpPr>
          <p:spPr>
            <a:xfrm>
              <a:off x="0" y="-38100"/>
              <a:ext cx="3321329" cy="384799"/>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30"/>
          <p:cNvSpPr txBox="1"/>
          <p:nvPr/>
        </p:nvSpPr>
        <p:spPr>
          <a:xfrm>
            <a:off x="8788644" y="3148612"/>
            <a:ext cx="8104345" cy="428625"/>
          </a:xfrm>
          <a:prstGeom prst="rect">
            <a:avLst/>
          </a:prstGeom>
        </p:spPr>
        <p:txBody>
          <a:bodyPr lIns="0" tIns="0" rIns="0" bIns="0" rtlCol="0" anchor="t">
            <a:spAutoFit/>
          </a:bodyPr>
          <a:lstStyle/>
          <a:p>
            <a:pPr algn="ctr">
              <a:lnSpc>
                <a:spcPts val="3300"/>
              </a:lnSpc>
            </a:pPr>
            <a:r>
              <a:rPr lang="en-US" sz="3000" b="1">
                <a:solidFill>
                  <a:srgbClr val="FFFFFF"/>
                </a:solidFill>
                <a:latin typeface="Montserrat Bold"/>
                <a:ea typeface="Montserrat Bold"/>
                <a:cs typeface="Montserrat Bold"/>
                <a:sym typeface="Montserrat Bold"/>
              </a:rPr>
              <a:t>THE WOMAN WHO INSPIRES ME</a:t>
            </a:r>
          </a:p>
        </p:txBody>
      </p:sp>
      <p:sp>
        <p:nvSpPr>
          <p:cNvPr id="31" name="TextBox 31"/>
          <p:cNvSpPr txBox="1"/>
          <p:nvPr/>
        </p:nvSpPr>
        <p:spPr>
          <a:xfrm>
            <a:off x="8966322" y="3980200"/>
            <a:ext cx="7840740" cy="2552700"/>
          </a:xfrm>
          <a:prstGeom prst="rect">
            <a:avLst/>
          </a:prstGeom>
        </p:spPr>
        <p:txBody>
          <a:bodyPr lIns="0" tIns="0" rIns="0" bIns="0" rtlCol="0" anchor="t">
            <a:spAutoFit/>
          </a:bodyPr>
          <a:lstStyle/>
          <a:p>
            <a:pPr marL="539749" lvl="1" indent="-269875" algn="l">
              <a:lnSpc>
                <a:spcPts val="3449"/>
              </a:lnSpc>
              <a:buAutoNum type="arabicPeriod"/>
            </a:pPr>
            <a:r>
              <a:rPr lang="en-US" sz="2499" b="1" spc="99">
                <a:solidFill>
                  <a:srgbClr val="000000"/>
                </a:solidFill>
                <a:latin typeface="Montserrat Bold"/>
                <a:ea typeface="Montserrat Bold"/>
                <a:cs typeface="Montserrat Bold"/>
                <a:sym typeface="Montserrat Bold"/>
              </a:rPr>
              <a:t>Who is she?</a:t>
            </a:r>
          </a:p>
          <a:p>
            <a:pPr marL="539749" lvl="1" indent="-269875" algn="l">
              <a:lnSpc>
                <a:spcPts val="3449"/>
              </a:lnSpc>
              <a:buAutoNum type="arabicPeriod"/>
            </a:pPr>
            <a:r>
              <a:rPr lang="en-US" sz="2499" b="1" spc="99">
                <a:solidFill>
                  <a:srgbClr val="000000"/>
                </a:solidFill>
                <a:latin typeface="Montserrat Bold"/>
                <a:ea typeface="Montserrat Bold"/>
                <a:cs typeface="Montserrat Bold"/>
                <a:sym typeface="Montserrat Bold"/>
              </a:rPr>
              <a:t>What has she achieved or overcome?</a:t>
            </a:r>
          </a:p>
          <a:p>
            <a:pPr marL="539749" lvl="1" indent="-269875" algn="l">
              <a:lnSpc>
                <a:spcPts val="3449"/>
              </a:lnSpc>
              <a:buAutoNum type="arabicPeriod"/>
            </a:pPr>
            <a:r>
              <a:rPr lang="en-US" sz="2499" b="1" spc="99">
                <a:solidFill>
                  <a:srgbClr val="000000"/>
                </a:solidFill>
                <a:latin typeface="Montserrat Bold"/>
                <a:ea typeface="Montserrat Bold"/>
                <a:cs typeface="Montserrat Bold"/>
                <a:sym typeface="Montserrat Bold"/>
              </a:rPr>
              <a:t>What barriers might she have faced?</a:t>
            </a:r>
          </a:p>
          <a:p>
            <a:pPr marL="539749" lvl="1" indent="-269875" algn="l">
              <a:lnSpc>
                <a:spcPts val="3449"/>
              </a:lnSpc>
              <a:buAutoNum type="arabicPeriod"/>
            </a:pPr>
            <a:r>
              <a:rPr lang="en-US" sz="2499" b="1" spc="99">
                <a:solidFill>
                  <a:srgbClr val="000000"/>
                </a:solidFill>
                <a:latin typeface="Montserrat Bold"/>
                <a:ea typeface="Montserrat Bold"/>
                <a:cs typeface="Montserrat Bold"/>
                <a:sym typeface="Montserrat Bold"/>
              </a:rPr>
              <a:t>How does her story link to the aims of International Women’s Day?</a:t>
            </a:r>
          </a:p>
          <a:p>
            <a:pPr marL="539749" lvl="1" indent="-269875" algn="l">
              <a:lnSpc>
                <a:spcPts val="3449"/>
              </a:lnSpc>
              <a:buAutoNum type="arabicPeriod"/>
            </a:pPr>
            <a:r>
              <a:rPr lang="en-US" sz="2499" b="1" spc="99">
                <a:solidFill>
                  <a:srgbClr val="000000"/>
                </a:solidFill>
                <a:latin typeface="Montserrat Bold"/>
                <a:ea typeface="Montserrat Bold"/>
                <a:cs typeface="Montserrat Bold"/>
                <a:sym typeface="Montserrat Bold"/>
              </a:rPr>
              <a:t>What quality do you admire most?</a:t>
            </a:r>
          </a:p>
        </p:txBody>
      </p:sp>
      <p:grpSp>
        <p:nvGrpSpPr>
          <p:cNvPr id="32" name="Group 32"/>
          <p:cNvGrpSpPr/>
          <p:nvPr/>
        </p:nvGrpSpPr>
        <p:grpSpPr>
          <a:xfrm>
            <a:off x="8788644" y="6832635"/>
            <a:ext cx="8196096" cy="1947672"/>
            <a:chOff x="0" y="0"/>
            <a:chExt cx="2158642" cy="512967"/>
          </a:xfrm>
        </p:grpSpPr>
        <p:sp>
          <p:nvSpPr>
            <p:cNvPr id="33" name="Freeform 33"/>
            <p:cNvSpPr/>
            <p:nvPr/>
          </p:nvSpPr>
          <p:spPr>
            <a:xfrm>
              <a:off x="0" y="0"/>
              <a:ext cx="2158642" cy="512967"/>
            </a:xfrm>
            <a:custGeom>
              <a:avLst/>
              <a:gdLst/>
              <a:ahLst/>
              <a:cxnLst/>
              <a:rect l="l" t="t" r="r" b="b"/>
              <a:pathLst>
                <a:path w="2158642" h="512967">
                  <a:moveTo>
                    <a:pt x="0" y="0"/>
                  </a:moveTo>
                  <a:lnTo>
                    <a:pt x="2158642" y="0"/>
                  </a:lnTo>
                  <a:lnTo>
                    <a:pt x="2158642" y="512967"/>
                  </a:lnTo>
                  <a:lnTo>
                    <a:pt x="0" y="512967"/>
                  </a:lnTo>
                  <a:close/>
                </a:path>
              </a:pathLst>
            </a:custGeom>
            <a:solidFill>
              <a:srgbClr val="EDEDED"/>
            </a:solidFill>
          </p:spPr>
          <p:txBody>
            <a:bodyPr/>
            <a:lstStyle/>
            <a:p>
              <a:endParaRPr lang="en-US"/>
            </a:p>
          </p:txBody>
        </p:sp>
        <p:sp>
          <p:nvSpPr>
            <p:cNvPr id="34" name="TextBox 34"/>
            <p:cNvSpPr txBox="1"/>
            <p:nvPr/>
          </p:nvSpPr>
          <p:spPr>
            <a:xfrm>
              <a:off x="0" y="-38100"/>
              <a:ext cx="2158642" cy="551067"/>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8966322" y="7031517"/>
            <a:ext cx="7840740" cy="1511808"/>
          </a:xfrm>
          <a:prstGeom prst="rect">
            <a:avLst/>
          </a:prstGeom>
        </p:spPr>
        <p:txBody>
          <a:bodyPr lIns="0" tIns="0" rIns="0" bIns="0" rtlCol="0" anchor="t">
            <a:spAutoFit/>
          </a:bodyPr>
          <a:lstStyle/>
          <a:p>
            <a:pPr algn="l">
              <a:lnSpc>
                <a:spcPts val="3036"/>
              </a:lnSpc>
            </a:pPr>
            <a:r>
              <a:rPr lang="en-US" sz="2200" b="1" spc="88">
                <a:solidFill>
                  <a:srgbClr val="000000"/>
                </a:solidFill>
                <a:latin typeface="Montserrat Bold"/>
                <a:ea typeface="Montserrat Bold"/>
                <a:cs typeface="Montserrat Bold"/>
                <a:sym typeface="Montserrat Bold"/>
              </a:rPr>
              <a:t>They can:</a:t>
            </a:r>
          </a:p>
          <a:p>
            <a:pPr marL="474981" lvl="1" indent="-237491" algn="l">
              <a:lnSpc>
                <a:spcPts val="3036"/>
              </a:lnSpc>
              <a:buFont typeface="Arial"/>
              <a:buChar char="•"/>
            </a:pPr>
            <a:r>
              <a:rPr lang="en-US" sz="2200" spc="88">
                <a:solidFill>
                  <a:srgbClr val="000000"/>
                </a:solidFill>
                <a:latin typeface="Montserrat"/>
                <a:ea typeface="Montserrat"/>
                <a:cs typeface="Montserrat"/>
                <a:sym typeface="Montserrat"/>
              </a:rPr>
              <a:t>Write a short paragraph</a:t>
            </a:r>
          </a:p>
          <a:p>
            <a:pPr marL="474981" lvl="1" indent="-237491" algn="l">
              <a:lnSpc>
                <a:spcPts val="3036"/>
              </a:lnSpc>
              <a:buFont typeface="Arial"/>
              <a:buChar char="•"/>
            </a:pPr>
            <a:r>
              <a:rPr lang="en-US" sz="2200" spc="88">
                <a:solidFill>
                  <a:srgbClr val="000000"/>
                </a:solidFill>
                <a:latin typeface="Montserrat"/>
                <a:ea typeface="Montserrat"/>
                <a:cs typeface="Montserrat"/>
                <a:sym typeface="Montserrat"/>
              </a:rPr>
              <a:t>Present this back individually/ pairs/groups</a:t>
            </a:r>
          </a:p>
          <a:p>
            <a:pPr marL="474981" lvl="1" indent="-237491" algn="l">
              <a:lnSpc>
                <a:spcPts val="3036"/>
              </a:lnSpc>
              <a:buFont typeface="Arial"/>
              <a:buChar char="•"/>
            </a:pPr>
            <a:r>
              <a:rPr lang="en-US" sz="2200" spc="88">
                <a:solidFill>
                  <a:srgbClr val="000000"/>
                </a:solidFill>
                <a:latin typeface="Montserrat"/>
                <a:ea typeface="Montserrat"/>
                <a:cs typeface="Montserrat"/>
                <a:sym typeface="Montserrat"/>
              </a:rPr>
              <a:t>Or record a short reflection directly on Navigate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31444"/>
            <a:ext cx="18288000" cy="855556"/>
            <a:chOff x="0" y="0"/>
            <a:chExt cx="7410903" cy="346699"/>
          </a:xfrm>
        </p:grpSpPr>
        <p:sp>
          <p:nvSpPr>
            <p:cNvPr id="3" name="Freeform 3"/>
            <p:cNvSpPr/>
            <p:nvPr/>
          </p:nvSpPr>
          <p:spPr>
            <a:xfrm>
              <a:off x="0" y="0"/>
              <a:ext cx="7410903" cy="346699"/>
            </a:xfrm>
            <a:custGeom>
              <a:avLst/>
              <a:gdLst/>
              <a:ahLst/>
              <a:cxnLst/>
              <a:rect l="l" t="t" r="r" b="b"/>
              <a:pathLst>
                <a:path w="7410903" h="346699">
                  <a:moveTo>
                    <a:pt x="0" y="0"/>
                  </a:moveTo>
                  <a:lnTo>
                    <a:pt x="7410903" y="0"/>
                  </a:lnTo>
                  <a:lnTo>
                    <a:pt x="7410903" y="346699"/>
                  </a:lnTo>
                  <a:lnTo>
                    <a:pt x="0" y="346699"/>
                  </a:lnTo>
                  <a:close/>
                </a:path>
              </a:pathLst>
            </a:custGeom>
            <a:gradFill rotWithShape="1">
              <a:gsLst>
                <a:gs pos="0">
                  <a:srgbClr val="224AA8">
                    <a:alpha val="100000"/>
                  </a:srgbClr>
                </a:gs>
                <a:gs pos="100000">
                  <a:srgbClr val="B56FDC">
                    <a:alpha val="100000"/>
                  </a:srgbClr>
                </a:gs>
              </a:gsLst>
              <a:lin ang="0"/>
            </a:gradFill>
          </p:spPr>
          <p:txBody>
            <a:bodyPr/>
            <a:lstStyle/>
            <a:p>
              <a:endParaRPr lang="en-US"/>
            </a:p>
          </p:txBody>
        </p:sp>
        <p:sp>
          <p:nvSpPr>
            <p:cNvPr id="4" name="TextBox 4"/>
            <p:cNvSpPr txBox="1"/>
            <p:nvPr/>
          </p:nvSpPr>
          <p:spPr>
            <a:xfrm>
              <a:off x="0" y="-38100"/>
              <a:ext cx="7410903" cy="38479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60763" y="4715722"/>
            <a:ext cx="14822112" cy="855556"/>
            <a:chOff x="0" y="0"/>
            <a:chExt cx="6006410" cy="346699"/>
          </a:xfrm>
        </p:grpSpPr>
        <p:sp>
          <p:nvSpPr>
            <p:cNvPr id="6" name="Freeform 6"/>
            <p:cNvSpPr/>
            <p:nvPr/>
          </p:nvSpPr>
          <p:spPr>
            <a:xfrm>
              <a:off x="0" y="0"/>
              <a:ext cx="6006410" cy="346699"/>
            </a:xfrm>
            <a:custGeom>
              <a:avLst/>
              <a:gdLst/>
              <a:ahLst/>
              <a:cxnLst/>
              <a:rect l="l" t="t" r="r" b="b"/>
              <a:pathLst>
                <a:path w="6006410" h="346699">
                  <a:moveTo>
                    <a:pt x="0" y="0"/>
                  </a:moveTo>
                  <a:lnTo>
                    <a:pt x="6006410" y="0"/>
                  </a:lnTo>
                  <a:lnTo>
                    <a:pt x="6006410" y="346699"/>
                  </a:lnTo>
                  <a:lnTo>
                    <a:pt x="0" y="346699"/>
                  </a:lnTo>
                  <a:close/>
                </a:path>
              </a:pathLst>
            </a:custGeom>
            <a:gradFill rotWithShape="1">
              <a:gsLst>
                <a:gs pos="0">
                  <a:srgbClr val="224AA8">
                    <a:alpha val="100000"/>
                  </a:srgbClr>
                </a:gs>
                <a:gs pos="100000">
                  <a:srgbClr val="B56FDC">
                    <a:alpha val="100000"/>
                  </a:srgbClr>
                </a:gs>
              </a:gsLst>
              <a:lin ang="0"/>
            </a:gradFill>
          </p:spPr>
          <p:txBody>
            <a:bodyPr/>
            <a:lstStyle/>
            <a:p>
              <a:endParaRPr lang="en-US"/>
            </a:p>
          </p:txBody>
        </p:sp>
        <p:sp>
          <p:nvSpPr>
            <p:cNvPr id="7" name="TextBox 7"/>
            <p:cNvSpPr txBox="1"/>
            <p:nvPr/>
          </p:nvSpPr>
          <p:spPr>
            <a:xfrm>
              <a:off x="0" y="-38100"/>
              <a:ext cx="6006410" cy="384799"/>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718359" y="4811712"/>
            <a:ext cx="15049873" cy="711200"/>
          </a:xfrm>
          <a:prstGeom prst="rect">
            <a:avLst/>
          </a:prstGeom>
        </p:spPr>
        <p:txBody>
          <a:bodyPr lIns="0" tIns="0" rIns="0" bIns="0" rtlCol="0" anchor="t">
            <a:spAutoFit/>
          </a:bodyPr>
          <a:lstStyle/>
          <a:p>
            <a:pPr algn="l">
              <a:lnSpc>
                <a:spcPts val="5500"/>
              </a:lnSpc>
            </a:pPr>
            <a:r>
              <a:rPr lang="en-US" sz="5000" b="1">
                <a:solidFill>
                  <a:srgbClr val="FFFFFF"/>
                </a:solidFill>
                <a:latin typeface="Montserrat Bold"/>
                <a:ea typeface="Montserrat Bold"/>
                <a:cs typeface="Montserrat Bold"/>
                <a:sym typeface="Montserrat Bold"/>
              </a:rPr>
              <a:t>WHAT IS INTERNATIONAL WOMEN’S DAY?</a:t>
            </a:r>
          </a:p>
        </p:txBody>
      </p:sp>
      <p:sp>
        <p:nvSpPr>
          <p:cNvPr id="9" name="TextBox 9"/>
          <p:cNvSpPr txBox="1"/>
          <p:nvPr/>
        </p:nvSpPr>
        <p:spPr>
          <a:xfrm>
            <a:off x="1460763" y="6055727"/>
            <a:ext cx="14667079" cy="1695450"/>
          </a:xfrm>
          <a:prstGeom prst="rect">
            <a:avLst/>
          </a:prstGeom>
        </p:spPr>
        <p:txBody>
          <a:bodyPr lIns="0" tIns="0" rIns="0" bIns="0" rtlCol="0" anchor="t">
            <a:spAutoFit/>
          </a:bodyPr>
          <a:lstStyle/>
          <a:p>
            <a:pPr algn="l">
              <a:lnSpc>
                <a:spcPts val="3449"/>
              </a:lnSpc>
            </a:pPr>
            <a:r>
              <a:rPr lang="en-US" sz="2499" spc="99">
                <a:solidFill>
                  <a:srgbClr val="000000"/>
                </a:solidFill>
                <a:latin typeface="Montserrat"/>
                <a:ea typeface="Montserrat"/>
                <a:cs typeface="Montserrat"/>
                <a:sym typeface="Montserrat"/>
              </a:rPr>
              <a:t>International Women’s Day (8th March) is a global day that:</a:t>
            </a:r>
          </a:p>
          <a:p>
            <a:pPr marL="539746" lvl="1" indent="-269873" algn="l">
              <a:lnSpc>
                <a:spcPts val="3449"/>
              </a:lnSpc>
              <a:buFont typeface="Arial"/>
              <a:buChar char="•"/>
            </a:pPr>
            <a:r>
              <a:rPr lang="en-US" sz="2499" spc="99">
                <a:solidFill>
                  <a:srgbClr val="000000"/>
                </a:solidFill>
                <a:latin typeface="Montserrat"/>
                <a:ea typeface="Montserrat"/>
                <a:cs typeface="Montserrat"/>
                <a:sym typeface="Montserrat"/>
              </a:rPr>
              <a:t>Celebrates women’s achievements across history and today.</a:t>
            </a:r>
          </a:p>
          <a:p>
            <a:pPr marL="539746" lvl="1" indent="-269873" algn="l">
              <a:lnSpc>
                <a:spcPts val="3449"/>
              </a:lnSpc>
              <a:buFont typeface="Arial"/>
              <a:buChar char="•"/>
            </a:pPr>
            <a:r>
              <a:rPr lang="en-US" sz="2499" spc="99">
                <a:solidFill>
                  <a:srgbClr val="000000"/>
                </a:solidFill>
                <a:latin typeface="Montserrat"/>
                <a:ea typeface="Montserrat"/>
                <a:cs typeface="Montserrat"/>
                <a:sym typeface="Montserrat"/>
              </a:rPr>
              <a:t>Raises awareness of gender inequality that still exists worldwide.</a:t>
            </a:r>
          </a:p>
          <a:p>
            <a:pPr marL="539746" lvl="1" indent="-269873" algn="l">
              <a:lnSpc>
                <a:spcPts val="3449"/>
              </a:lnSpc>
              <a:buFont typeface="Arial"/>
              <a:buChar char="•"/>
            </a:pPr>
            <a:r>
              <a:rPr lang="en-US" sz="2499" spc="99">
                <a:solidFill>
                  <a:srgbClr val="000000"/>
                </a:solidFill>
                <a:latin typeface="Montserrat"/>
                <a:ea typeface="Montserrat"/>
                <a:cs typeface="Montserrat"/>
                <a:sym typeface="Montserrat"/>
              </a:rPr>
              <a:t>Encourages action to create a more equal and inclusive society.</a:t>
            </a:r>
          </a:p>
        </p:txBody>
      </p:sp>
      <p:sp>
        <p:nvSpPr>
          <p:cNvPr id="10" name="Freeform 10"/>
          <p:cNvSpPr/>
          <p:nvPr/>
        </p:nvSpPr>
        <p:spPr>
          <a:xfrm>
            <a:off x="15635611" y="420337"/>
            <a:ext cx="2265241" cy="608363"/>
          </a:xfrm>
          <a:custGeom>
            <a:avLst/>
            <a:gdLst/>
            <a:ahLst/>
            <a:cxnLst/>
            <a:rect l="l" t="t" r="r" b="b"/>
            <a:pathLst>
              <a:path w="2265241" h="608363">
                <a:moveTo>
                  <a:pt x="0" y="0"/>
                </a:moveTo>
                <a:lnTo>
                  <a:pt x="2265241" y="0"/>
                </a:lnTo>
                <a:lnTo>
                  <a:pt x="2265241" y="608363"/>
                </a:lnTo>
                <a:lnTo>
                  <a:pt x="0" y="608363"/>
                </a:lnTo>
                <a:lnTo>
                  <a:pt x="0" y="0"/>
                </a:lnTo>
                <a:close/>
              </a:path>
            </a:pathLst>
          </a:custGeom>
          <a:blipFill>
            <a:blip r:embed="rId2"/>
            <a:stretch>
              <a:fillRect/>
            </a:stretch>
          </a:blipFill>
        </p:spPr>
        <p:txBody>
          <a:bodyPr/>
          <a:lstStyle/>
          <a:p>
            <a:endParaRPr lang="en-US"/>
          </a:p>
        </p:txBody>
      </p:sp>
      <p:sp>
        <p:nvSpPr>
          <p:cNvPr id="11" name="AutoShape 11"/>
          <p:cNvSpPr/>
          <p:nvPr/>
        </p:nvSpPr>
        <p:spPr>
          <a:xfrm>
            <a:off x="1460763" y="8550157"/>
            <a:ext cx="15366475" cy="0"/>
          </a:xfrm>
          <a:prstGeom prst="line">
            <a:avLst/>
          </a:prstGeom>
          <a:ln w="9525" cap="flat">
            <a:solidFill>
              <a:srgbClr val="000000"/>
            </a:solidFill>
            <a:prstDash val="solid"/>
            <a:headEnd type="none" w="sm" len="sm"/>
            <a:tailEnd type="none" w="sm" len="sm"/>
          </a:ln>
        </p:spPr>
        <p:txBody>
          <a:bodyPr/>
          <a:lstStyle/>
          <a:p>
            <a:endParaRPr lang="en-US"/>
          </a:p>
        </p:txBody>
      </p:sp>
      <p:grpSp>
        <p:nvGrpSpPr>
          <p:cNvPr id="12" name="Group 12"/>
          <p:cNvGrpSpPr/>
          <p:nvPr/>
        </p:nvGrpSpPr>
        <p:grpSpPr>
          <a:xfrm>
            <a:off x="-1" y="964338"/>
            <a:ext cx="3550479" cy="731959"/>
            <a:chOff x="0" y="0"/>
            <a:chExt cx="5418623" cy="296614"/>
          </a:xfrm>
        </p:grpSpPr>
        <p:sp>
          <p:nvSpPr>
            <p:cNvPr id="13" name="Freeform 13"/>
            <p:cNvSpPr/>
            <p:nvPr/>
          </p:nvSpPr>
          <p:spPr>
            <a:xfrm>
              <a:off x="0" y="0"/>
              <a:ext cx="5418623" cy="296614"/>
            </a:xfrm>
            <a:custGeom>
              <a:avLst/>
              <a:gdLst/>
              <a:ahLst/>
              <a:cxnLst/>
              <a:rect l="l" t="t" r="r" b="b"/>
              <a:pathLst>
                <a:path w="5418623" h="296614">
                  <a:moveTo>
                    <a:pt x="0" y="0"/>
                  </a:moveTo>
                  <a:lnTo>
                    <a:pt x="5418623" y="0"/>
                  </a:lnTo>
                  <a:lnTo>
                    <a:pt x="5418623" y="296614"/>
                  </a:lnTo>
                  <a:lnTo>
                    <a:pt x="0" y="296614"/>
                  </a:lnTo>
                  <a:close/>
                </a:path>
              </a:pathLst>
            </a:custGeom>
            <a:solidFill>
              <a:srgbClr val="000000"/>
            </a:solidFill>
          </p:spPr>
          <p:txBody>
            <a:bodyPr/>
            <a:lstStyle/>
            <a:p>
              <a:endParaRPr lang="en-US"/>
            </a:p>
          </p:txBody>
        </p:sp>
        <p:sp>
          <p:nvSpPr>
            <p:cNvPr id="14" name="TextBox 14"/>
            <p:cNvSpPr txBox="1"/>
            <p:nvPr/>
          </p:nvSpPr>
          <p:spPr>
            <a:xfrm>
              <a:off x="0" y="-38100"/>
              <a:ext cx="5418623" cy="334714"/>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220000" y="1135181"/>
            <a:ext cx="3330479" cy="418848"/>
          </a:xfrm>
          <a:prstGeom prst="rect">
            <a:avLst/>
          </a:prstGeom>
        </p:spPr>
        <p:txBody>
          <a:bodyPr lIns="0" tIns="0" rIns="0" bIns="0" rtlCol="0" anchor="t">
            <a:spAutoFit/>
          </a:bodyPr>
          <a:lstStyle/>
          <a:p>
            <a:pPr algn="l">
              <a:lnSpc>
                <a:spcPts val="3278"/>
              </a:lnSpc>
            </a:pPr>
            <a:r>
              <a:rPr lang="en-US" sz="2980" b="1">
                <a:solidFill>
                  <a:srgbClr val="FFFFFF"/>
                </a:solidFill>
                <a:latin typeface="Montserrat Bold"/>
                <a:ea typeface="Montserrat Bold"/>
                <a:cs typeface="Montserrat Bold"/>
                <a:sym typeface="Montserrat Bold"/>
              </a:rPr>
              <a:t>INTRODUCTION</a:t>
            </a:r>
          </a:p>
        </p:txBody>
      </p:sp>
      <p:sp>
        <p:nvSpPr>
          <p:cNvPr id="16" name="TextBox 16"/>
          <p:cNvSpPr txBox="1"/>
          <p:nvPr/>
        </p:nvSpPr>
        <p:spPr>
          <a:xfrm>
            <a:off x="17208850" y="886206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a:ea typeface="Montserrat"/>
                <a:cs typeface="Montserrat"/>
                <a:sym typeface="Montserrat"/>
              </a:rPr>
              <a:t>|</a:t>
            </a:r>
            <a:r>
              <a:rPr lang="en-US" sz="2400" b="1">
                <a:solidFill>
                  <a:srgbClr val="000000"/>
                </a:solidFill>
                <a:latin typeface="Montserrat Bold"/>
                <a:ea typeface="Montserrat Bold"/>
                <a:cs typeface="Montserrat Bold"/>
                <a:sym typeface="Montserrat Bold"/>
              </a:rPr>
              <a:t> 04</a:t>
            </a:r>
          </a:p>
        </p:txBody>
      </p:sp>
      <p:grpSp>
        <p:nvGrpSpPr>
          <p:cNvPr id="17" name="Group 17"/>
          <p:cNvGrpSpPr/>
          <p:nvPr/>
        </p:nvGrpSpPr>
        <p:grpSpPr>
          <a:xfrm>
            <a:off x="-1" y="138890"/>
            <a:ext cx="2595942" cy="562894"/>
            <a:chOff x="0" y="0"/>
            <a:chExt cx="1113833" cy="228103"/>
          </a:xfrm>
        </p:grpSpPr>
        <p:sp>
          <p:nvSpPr>
            <p:cNvPr id="18" name="Freeform 18"/>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D23A81"/>
            </a:solidFill>
          </p:spPr>
          <p:txBody>
            <a:bodyPr/>
            <a:lstStyle/>
            <a:p>
              <a:endParaRPr lang="en-US"/>
            </a:p>
          </p:txBody>
        </p:sp>
        <p:sp>
          <p:nvSpPr>
            <p:cNvPr id="19" name="TextBox 19"/>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315982" y="214914"/>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TUTOR NOTES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0763" y="3172534"/>
            <a:ext cx="13762851" cy="855556"/>
            <a:chOff x="0" y="0"/>
            <a:chExt cx="5577163" cy="346699"/>
          </a:xfrm>
        </p:grpSpPr>
        <p:sp>
          <p:nvSpPr>
            <p:cNvPr id="3" name="Freeform 3"/>
            <p:cNvSpPr/>
            <p:nvPr/>
          </p:nvSpPr>
          <p:spPr>
            <a:xfrm>
              <a:off x="0" y="0"/>
              <a:ext cx="5577163" cy="346699"/>
            </a:xfrm>
            <a:custGeom>
              <a:avLst/>
              <a:gdLst/>
              <a:ahLst/>
              <a:cxnLst/>
              <a:rect l="l" t="t" r="r" b="b"/>
              <a:pathLst>
                <a:path w="5577163" h="346699">
                  <a:moveTo>
                    <a:pt x="0" y="0"/>
                  </a:moveTo>
                  <a:lnTo>
                    <a:pt x="5577163" y="0"/>
                  </a:lnTo>
                  <a:lnTo>
                    <a:pt x="5577163" y="346699"/>
                  </a:lnTo>
                  <a:lnTo>
                    <a:pt x="0" y="346699"/>
                  </a:lnTo>
                  <a:close/>
                </a:path>
              </a:pathLst>
            </a:custGeom>
            <a:gradFill rotWithShape="1">
              <a:gsLst>
                <a:gs pos="0">
                  <a:srgbClr val="224AA8">
                    <a:alpha val="100000"/>
                  </a:srgbClr>
                </a:gs>
                <a:gs pos="100000">
                  <a:srgbClr val="B56FDC">
                    <a:alpha val="100000"/>
                  </a:srgbClr>
                </a:gs>
              </a:gsLst>
              <a:lin ang="0"/>
            </a:gradFill>
          </p:spPr>
          <p:txBody>
            <a:bodyPr/>
            <a:lstStyle/>
            <a:p>
              <a:endParaRPr lang="en-US"/>
            </a:p>
          </p:txBody>
        </p:sp>
        <p:sp>
          <p:nvSpPr>
            <p:cNvPr id="4" name="TextBox 4"/>
            <p:cNvSpPr txBox="1"/>
            <p:nvPr/>
          </p:nvSpPr>
          <p:spPr>
            <a:xfrm>
              <a:off x="0" y="-38100"/>
              <a:ext cx="5577163" cy="384799"/>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718359" y="3268525"/>
            <a:ext cx="14851282" cy="711200"/>
          </a:xfrm>
          <a:prstGeom prst="rect">
            <a:avLst/>
          </a:prstGeom>
        </p:spPr>
        <p:txBody>
          <a:bodyPr lIns="0" tIns="0" rIns="0" bIns="0" rtlCol="0" anchor="t">
            <a:spAutoFit/>
          </a:bodyPr>
          <a:lstStyle/>
          <a:p>
            <a:pPr algn="l">
              <a:lnSpc>
                <a:spcPts val="5500"/>
              </a:lnSpc>
            </a:pPr>
            <a:r>
              <a:rPr lang="en-US" sz="5000" b="1">
                <a:solidFill>
                  <a:srgbClr val="FFFFFF"/>
                </a:solidFill>
                <a:latin typeface="Montserrat Bold"/>
                <a:ea typeface="Montserrat Bold"/>
                <a:cs typeface="Montserrat Bold"/>
                <a:sym typeface="Montserrat Bold"/>
              </a:rPr>
              <a:t>WHY IS IT CELEBRATED?</a:t>
            </a:r>
          </a:p>
        </p:txBody>
      </p:sp>
      <p:sp>
        <p:nvSpPr>
          <p:cNvPr id="6" name="Freeform 6"/>
          <p:cNvSpPr/>
          <p:nvPr/>
        </p:nvSpPr>
        <p:spPr>
          <a:xfrm>
            <a:off x="15635611" y="420337"/>
            <a:ext cx="2265241" cy="608363"/>
          </a:xfrm>
          <a:custGeom>
            <a:avLst/>
            <a:gdLst/>
            <a:ahLst/>
            <a:cxnLst/>
            <a:rect l="l" t="t" r="r" b="b"/>
            <a:pathLst>
              <a:path w="2265241" h="608363">
                <a:moveTo>
                  <a:pt x="0" y="0"/>
                </a:moveTo>
                <a:lnTo>
                  <a:pt x="2265241" y="0"/>
                </a:lnTo>
                <a:lnTo>
                  <a:pt x="2265241" y="608363"/>
                </a:lnTo>
                <a:lnTo>
                  <a:pt x="0" y="608363"/>
                </a:lnTo>
                <a:lnTo>
                  <a:pt x="0" y="0"/>
                </a:lnTo>
                <a:close/>
              </a:path>
            </a:pathLst>
          </a:custGeom>
          <a:blipFill>
            <a:blip r:embed="rId2"/>
            <a:stretch>
              <a:fillRect/>
            </a:stretch>
          </a:blipFill>
        </p:spPr>
        <p:txBody>
          <a:bodyPr/>
          <a:lstStyle/>
          <a:p>
            <a:endParaRPr lang="en-US"/>
          </a:p>
        </p:txBody>
      </p:sp>
      <p:sp>
        <p:nvSpPr>
          <p:cNvPr id="7" name="AutoShape 7"/>
          <p:cNvSpPr/>
          <p:nvPr/>
        </p:nvSpPr>
        <p:spPr>
          <a:xfrm>
            <a:off x="1460763" y="8550157"/>
            <a:ext cx="15366475" cy="0"/>
          </a:xfrm>
          <a:prstGeom prst="line">
            <a:avLst/>
          </a:prstGeom>
          <a:ln w="9525" cap="flat">
            <a:solidFill>
              <a:srgbClr val="000000"/>
            </a:solidFill>
            <a:prstDash val="solid"/>
            <a:headEnd type="none" w="sm" len="sm"/>
            <a:tailEnd type="none" w="sm" len="sm"/>
          </a:ln>
        </p:spPr>
        <p:txBody>
          <a:bodyPr/>
          <a:lstStyle/>
          <a:p>
            <a:endParaRPr lang="en-US"/>
          </a:p>
        </p:txBody>
      </p:sp>
      <p:sp>
        <p:nvSpPr>
          <p:cNvPr id="8" name="TextBox 8"/>
          <p:cNvSpPr txBox="1"/>
          <p:nvPr/>
        </p:nvSpPr>
        <p:spPr>
          <a:xfrm>
            <a:off x="1460763" y="4342415"/>
            <a:ext cx="14667079" cy="3185922"/>
          </a:xfrm>
          <a:prstGeom prst="rect">
            <a:avLst/>
          </a:prstGeom>
        </p:spPr>
        <p:txBody>
          <a:bodyPr lIns="0" tIns="0" rIns="0" bIns="0" rtlCol="0" anchor="t">
            <a:spAutoFit/>
          </a:bodyPr>
          <a:lstStyle/>
          <a:p>
            <a:pPr algn="l">
              <a:lnSpc>
                <a:spcPts val="3173"/>
              </a:lnSpc>
            </a:pPr>
            <a:r>
              <a:rPr lang="en-US" sz="2299" b="1" spc="91">
                <a:solidFill>
                  <a:srgbClr val="000000"/>
                </a:solidFill>
                <a:latin typeface="Montserrat Bold"/>
                <a:ea typeface="Montserrat Bold"/>
                <a:cs typeface="Montserrat Bold"/>
                <a:sym typeface="Montserrat Bold"/>
              </a:rPr>
              <a:t>The day is celebrated to:</a:t>
            </a:r>
          </a:p>
          <a:p>
            <a:pPr algn="l">
              <a:lnSpc>
                <a:spcPts val="3173"/>
              </a:lnSpc>
            </a:pPr>
            <a:endParaRPr lang="en-US" sz="2299" b="1" spc="91">
              <a:solidFill>
                <a:srgbClr val="000000"/>
              </a:solidFill>
              <a:latin typeface="Montserrat Bold"/>
              <a:ea typeface="Montserrat Bold"/>
              <a:cs typeface="Montserrat Bold"/>
              <a:sym typeface="Montserrat Bold"/>
            </a:endParaRPr>
          </a:p>
          <a:p>
            <a:pPr marL="496567" lvl="1" indent="-248284" algn="l">
              <a:lnSpc>
                <a:spcPts val="3173"/>
              </a:lnSpc>
              <a:buFont typeface="Arial"/>
              <a:buChar char="•"/>
            </a:pPr>
            <a:r>
              <a:rPr lang="en-US" sz="2299" b="1" spc="91">
                <a:solidFill>
                  <a:srgbClr val="000000"/>
                </a:solidFill>
                <a:latin typeface="Montserrat Bold"/>
                <a:ea typeface="Montserrat Bold"/>
                <a:cs typeface="Montserrat Bold"/>
                <a:sym typeface="Montserrat Bold"/>
              </a:rPr>
              <a:t>Recognise </a:t>
            </a:r>
            <a:r>
              <a:rPr lang="en-US" sz="2299" spc="91">
                <a:solidFill>
                  <a:srgbClr val="000000"/>
                </a:solidFill>
                <a:latin typeface="Montserrat"/>
                <a:ea typeface="Montserrat"/>
                <a:cs typeface="Montserrat"/>
                <a:sym typeface="Montserrat"/>
              </a:rPr>
              <a:t>and celebrate the social, economic, cultural, and political achievements of women.</a:t>
            </a:r>
          </a:p>
          <a:p>
            <a:pPr marL="496567" lvl="1" indent="-248284" algn="l">
              <a:lnSpc>
                <a:spcPts val="3173"/>
              </a:lnSpc>
              <a:buFont typeface="Arial"/>
              <a:buChar char="•"/>
            </a:pPr>
            <a:r>
              <a:rPr lang="en-US" sz="2299" b="1" spc="91">
                <a:solidFill>
                  <a:srgbClr val="000000"/>
                </a:solidFill>
                <a:latin typeface="Montserrat Bold"/>
                <a:ea typeface="Montserrat Bold"/>
                <a:cs typeface="Montserrat Bold"/>
                <a:sym typeface="Montserrat Bold"/>
              </a:rPr>
              <a:t>Raise awareness </a:t>
            </a:r>
            <a:r>
              <a:rPr lang="en-US" sz="2299" spc="91">
                <a:solidFill>
                  <a:srgbClr val="000000"/>
                </a:solidFill>
                <a:latin typeface="Montserrat"/>
                <a:ea typeface="Montserrat"/>
                <a:cs typeface="Montserrat"/>
                <a:sym typeface="Montserrat"/>
              </a:rPr>
              <a:t>of gender inequality and the work still needed to achieve equality.</a:t>
            </a:r>
          </a:p>
          <a:p>
            <a:pPr marL="496567" lvl="1" indent="-248284" algn="l">
              <a:lnSpc>
                <a:spcPts val="3173"/>
              </a:lnSpc>
              <a:buFont typeface="Arial"/>
              <a:buChar char="•"/>
            </a:pPr>
            <a:r>
              <a:rPr lang="en-US" sz="2299" b="1" spc="91">
                <a:solidFill>
                  <a:srgbClr val="000000"/>
                </a:solidFill>
                <a:latin typeface="Montserrat Bold"/>
                <a:ea typeface="Montserrat Bold"/>
                <a:cs typeface="Montserrat Bold"/>
                <a:sym typeface="Montserrat Bold"/>
              </a:rPr>
              <a:t>Promote </a:t>
            </a:r>
            <a:r>
              <a:rPr lang="en-US" sz="2299" spc="91">
                <a:solidFill>
                  <a:srgbClr val="000000"/>
                </a:solidFill>
                <a:latin typeface="Montserrat"/>
                <a:ea typeface="Montserrat"/>
                <a:cs typeface="Montserrat"/>
                <a:sym typeface="Montserrat"/>
              </a:rPr>
              <a:t>respect, inclusion, and equal opportunities for all.</a:t>
            </a:r>
          </a:p>
          <a:p>
            <a:pPr marL="496567" lvl="1" indent="-248284" algn="l">
              <a:lnSpc>
                <a:spcPts val="3173"/>
              </a:lnSpc>
              <a:buFont typeface="Arial"/>
              <a:buChar char="•"/>
            </a:pPr>
            <a:r>
              <a:rPr lang="en-US" sz="2299" b="1" spc="91">
                <a:solidFill>
                  <a:srgbClr val="000000"/>
                </a:solidFill>
                <a:latin typeface="Montserrat Bold"/>
                <a:ea typeface="Montserrat Bold"/>
                <a:cs typeface="Montserrat Bold"/>
                <a:sym typeface="Montserrat Bold"/>
              </a:rPr>
              <a:t>Encourage </a:t>
            </a:r>
            <a:r>
              <a:rPr lang="en-US" sz="2299" spc="91">
                <a:solidFill>
                  <a:srgbClr val="000000"/>
                </a:solidFill>
                <a:latin typeface="Montserrat"/>
                <a:ea typeface="Montserrat"/>
                <a:cs typeface="Montserrat"/>
                <a:sym typeface="Montserrat"/>
              </a:rPr>
              <a:t>action to challenge stereotypes and discrimination.</a:t>
            </a:r>
          </a:p>
          <a:p>
            <a:pPr algn="l">
              <a:lnSpc>
                <a:spcPts val="3173"/>
              </a:lnSpc>
            </a:pPr>
            <a:endParaRPr lang="en-US" sz="2299" spc="91">
              <a:solidFill>
                <a:srgbClr val="000000"/>
              </a:solidFill>
              <a:latin typeface="Montserrat"/>
              <a:ea typeface="Montserrat"/>
              <a:cs typeface="Montserrat"/>
              <a:sym typeface="Montserrat"/>
            </a:endParaRPr>
          </a:p>
        </p:txBody>
      </p:sp>
      <p:grpSp>
        <p:nvGrpSpPr>
          <p:cNvPr id="9" name="Group 9"/>
          <p:cNvGrpSpPr/>
          <p:nvPr/>
        </p:nvGrpSpPr>
        <p:grpSpPr>
          <a:xfrm>
            <a:off x="0" y="914188"/>
            <a:ext cx="3569564" cy="731959"/>
            <a:chOff x="0" y="0"/>
            <a:chExt cx="5418623" cy="296614"/>
          </a:xfrm>
        </p:grpSpPr>
        <p:sp>
          <p:nvSpPr>
            <p:cNvPr id="10" name="Freeform 10"/>
            <p:cNvSpPr/>
            <p:nvPr/>
          </p:nvSpPr>
          <p:spPr>
            <a:xfrm>
              <a:off x="0" y="0"/>
              <a:ext cx="5418623" cy="296614"/>
            </a:xfrm>
            <a:custGeom>
              <a:avLst/>
              <a:gdLst/>
              <a:ahLst/>
              <a:cxnLst/>
              <a:rect l="l" t="t" r="r" b="b"/>
              <a:pathLst>
                <a:path w="5418623" h="296614">
                  <a:moveTo>
                    <a:pt x="0" y="0"/>
                  </a:moveTo>
                  <a:lnTo>
                    <a:pt x="5418623" y="0"/>
                  </a:lnTo>
                  <a:lnTo>
                    <a:pt x="5418623" y="296614"/>
                  </a:lnTo>
                  <a:lnTo>
                    <a:pt x="0" y="296614"/>
                  </a:lnTo>
                  <a:close/>
                </a:path>
              </a:pathLst>
            </a:custGeom>
            <a:solidFill>
              <a:srgbClr val="000000"/>
            </a:solidFill>
          </p:spPr>
          <p:txBody>
            <a:bodyPr/>
            <a:lstStyle/>
            <a:p>
              <a:endParaRPr lang="en-US"/>
            </a:p>
          </p:txBody>
        </p:sp>
        <p:sp>
          <p:nvSpPr>
            <p:cNvPr id="11" name="TextBox 11"/>
            <p:cNvSpPr txBox="1"/>
            <p:nvPr/>
          </p:nvSpPr>
          <p:spPr>
            <a:xfrm>
              <a:off x="0" y="-38100"/>
              <a:ext cx="5418623" cy="334714"/>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239085" y="1085031"/>
            <a:ext cx="3330479" cy="418848"/>
          </a:xfrm>
          <a:prstGeom prst="rect">
            <a:avLst/>
          </a:prstGeom>
        </p:spPr>
        <p:txBody>
          <a:bodyPr lIns="0" tIns="0" rIns="0" bIns="0" rtlCol="0" anchor="t">
            <a:spAutoFit/>
          </a:bodyPr>
          <a:lstStyle/>
          <a:p>
            <a:pPr algn="l">
              <a:lnSpc>
                <a:spcPts val="3278"/>
              </a:lnSpc>
            </a:pPr>
            <a:r>
              <a:rPr lang="en-US" sz="2980" b="1">
                <a:solidFill>
                  <a:srgbClr val="FFFFFF"/>
                </a:solidFill>
                <a:latin typeface="Montserrat Bold"/>
                <a:ea typeface="Montserrat Bold"/>
                <a:cs typeface="Montserrat Bold"/>
                <a:sym typeface="Montserrat Bold"/>
              </a:rPr>
              <a:t>INTRODUCTION</a:t>
            </a:r>
          </a:p>
        </p:txBody>
      </p:sp>
      <p:sp>
        <p:nvSpPr>
          <p:cNvPr id="13" name="TextBox 13"/>
          <p:cNvSpPr txBox="1"/>
          <p:nvPr/>
        </p:nvSpPr>
        <p:spPr>
          <a:xfrm>
            <a:off x="17208850" y="8862060"/>
            <a:ext cx="692003" cy="396240"/>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a:ea typeface="Montserrat"/>
                <a:cs typeface="Montserrat"/>
                <a:sym typeface="Montserrat"/>
              </a:rPr>
              <a:t>|</a:t>
            </a:r>
            <a:r>
              <a:rPr lang="en-US" sz="2400" b="1">
                <a:solidFill>
                  <a:srgbClr val="000000"/>
                </a:solidFill>
                <a:latin typeface="Montserrat Bold"/>
                <a:ea typeface="Montserrat Bold"/>
                <a:cs typeface="Montserrat Bold"/>
                <a:sym typeface="Montserrat Bold"/>
              </a:rPr>
              <a:t> 05</a:t>
            </a:r>
          </a:p>
        </p:txBody>
      </p:sp>
      <p:grpSp>
        <p:nvGrpSpPr>
          <p:cNvPr id="14" name="Group 14"/>
          <p:cNvGrpSpPr/>
          <p:nvPr/>
        </p:nvGrpSpPr>
        <p:grpSpPr>
          <a:xfrm>
            <a:off x="-1" y="138890"/>
            <a:ext cx="2595941" cy="562894"/>
            <a:chOff x="0" y="0"/>
            <a:chExt cx="1113833" cy="228103"/>
          </a:xfrm>
        </p:grpSpPr>
        <p:sp>
          <p:nvSpPr>
            <p:cNvPr id="15" name="Freeform 15"/>
            <p:cNvSpPr/>
            <p:nvPr/>
          </p:nvSpPr>
          <p:spPr>
            <a:xfrm>
              <a:off x="0" y="0"/>
              <a:ext cx="1113833" cy="228103"/>
            </a:xfrm>
            <a:custGeom>
              <a:avLst/>
              <a:gdLst/>
              <a:ahLst/>
              <a:cxnLst/>
              <a:rect l="l" t="t" r="r" b="b"/>
              <a:pathLst>
                <a:path w="1113833" h="228103">
                  <a:moveTo>
                    <a:pt x="0" y="0"/>
                  </a:moveTo>
                  <a:lnTo>
                    <a:pt x="1113833" y="0"/>
                  </a:lnTo>
                  <a:lnTo>
                    <a:pt x="1113833" y="228103"/>
                  </a:lnTo>
                  <a:lnTo>
                    <a:pt x="0" y="228103"/>
                  </a:lnTo>
                  <a:close/>
                </a:path>
              </a:pathLst>
            </a:custGeom>
            <a:solidFill>
              <a:srgbClr val="D23A81"/>
            </a:solidFill>
          </p:spPr>
          <p:txBody>
            <a:bodyPr/>
            <a:lstStyle/>
            <a:p>
              <a:endParaRPr lang="en-US"/>
            </a:p>
          </p:txBody>
        </p:sp>
        <p:sp>
          <p:nvSpPr>
            <p:cNvPr id="16" name="TextBox 16"/>
            <p:cNvSpPr txBox="1"/>
            <p:nvPr/>
          </p:nvSpPr>
          <p:spPr>
            <a:xfrm>
              <a:off x="0" y="-38100"/>
              <a:ext cx="1113833" cy="266203"/>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315982" y="214914"/>
            <a:ext cx="2418175" cy="372745"/>
          </a:xfrm>
          <a:prstGeom prst="rect">
            <a:avLst/>
          </a:prstGeom>
        </p:spPr>
        <p:txBody>
          <a:bodyPr lIns="0" tIns="0" rIns="0" bIns="0" rtlCol="0" anchor="t">
            <a:spAutoFit/>
          </a:bodyPr>
          <a:lstStyle/>
          <a:p>
            <a:pPr algn="l">
              <a:lnSpc>
                <a:spcPts val="3079"/>
              </a:lnSpc>
            </a:pPr>
            <a:r>
              <a:rPr lang="en-US" sz="2199" b="1">
                <a:solidFill>
                  <a:srgbClr val="FFFFFF"/>
                </a:solidFill>
                <a:latin typeface="Montserrat Bold"/>
                <a:ea typeface="Montserrat Bold"/>
                <a:cs typeface="Montserrat Bold"/>
                <a:sym typeface="Montserrat Bold"/>
              </a:rPr>
              <a:t>TUTOR NOTES</a:t>
            </a:r>
          </a:p>
        </p:txBody>
      </p:sp>
      <p:grpSp>
        <p:nvGrpSpPr>
          <p:cNvPr id="18" name="Group 18"/>
          <p:cNvGrpSpPr/>
          <p:nvPr/>
        </p:nvGrpSpPr>
        <p:grpSpPr>
          <a:xfrm>
            <a:off x="0" y="9431444"/>
            <a:ext cx="18288000" cy="855556"/>
            <a:chOff x="0" y="0"/>
            <a:chExt cx="7410903" cy="346699"/>
          </a:xfrm>
        </p:grpSpPr>
        <p:sp>
          <p:nvSpPr>
            <p:cNvPr id="19" name="Freeform 19"/>
            <p:cNvSpPr/>
            <p:nvPr/>
          </p:nvSpPr>
          <p:spPr>
            <a:xfrm>
              <a:off x="0" y="0"/>
              <a:ext cx="7410903" cy="346699"/>
            </a:xfrm>
            <a:custGeom>
              <a:avLst/>
              <a:gdLst/>
              <a:ahLst/>
              <a:cxnLst/>
              <a:rect l="l" t="t" r="r" b="b"/>
              <a:pathLst>
                <a:path w="7410903" h="346699">
                  <a:moveTo>
                    <a:pt x="0" y="0"/>
                  </a:moveTo>
                  <a:lnTo>
                    <a:pt x="7410903" y="0"/>
                  </a:lnTo>
                  <a:lnTo>
                    <a:pt x="7410903" y="346699"/>
                  </a:lnTo>
                  <a:lnTo>
                    <a:pt x="0" y="346699"/>
                  </a:lnTo>
                  <a:close/>
                </a:path>
              </a:pathLst>
            </a:custGeom>
            <a:gradFill rotWithShape="1">
              <a:gsLst>
                <a:gs pos="0">
                  <a:srgbClr val="224AA8">
                    <a:alpha val="100000"/>
                  </a:srgbClr>
                </a:gs>
                <a:gs pos="100000">
                  <a:srgbClr val="B56FDC">
                    <a:alpha val="100000"/>
                  </a:srgbClr>
                </a:gs>
              </a:gsLst>
              <a:lin ang="0"/>
            </a:gradFill>
          </p:spPr>
          <p:txBody>
            <a:bodyPr/>
            <a:lstStyle/>
            <a:p>
              <a:endParaRPr lang="en-US"/>
            </a:p>
          </p:txBody>
        </p:sp>
        <p:sp>
          <p:nvSpPr>
            <p:cNvPr id="20" name="TextBox 20"/>
            <p:cNvSpPr txBox="1"/>
            <p:nvPr/>
          </p:nvSpPr>
          <p:spPr>
            <a:xfrm>
              <a:off x="0" y="-38100"/>
              <a:ext cx="7410903" cy="384799"/>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2396</Words>
  <Application>Microsoft Macintosh PowerPoint</Application>
  <PresentationFormat>Custom</PresentationFormat>
  <Paragraphs>426</Paragraphs>
  <Slides>44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Montserrat Italics</vt:lpstr>
      <vt:lpstr>Calibri</vt:lpstr>
      <vt:lpstr>Montserrat Classic Bold</vt:lpstr>
      <vt:lpstr>Montserrat</vt:lpstr>
      <vt:lpstr>Montserrat Bold</vt:lpstr>
      <vt:lpstr>Montserrat Bold Italics</vt:lpstr>
      <vt:lpstr>Dreaming Outloud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March Tutorial Resource 5:</dc:title>
  <cp:lastModifiedBy>Ashley Straker</cp:lastModifiedBy>
  <cp:revision>2</cp:revision>
  <dcterms:created xsi:type="dcterms:W3CDTF">2006-08-16T00:00:00Z</dcterms:created>
  <dcterms:modified xsi:type="dcterms:W3CDTF">2026-02-27T15:23:38Z</dcterms:modified>
  <dc:identifier>DAHBl9LPjYY</dc:identifier>
</cp:coreProperties>
</file>